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80"/>
  </p:notesMasterIdLst>
  <p:sldIdLst>
    <p:sldId id="256" r:id="rId2"/>
    <p:sldId id="343" r:id="rId3"/>
    <p:sldId id="344" r:id="rId4"/>
    <p:sldId id="338" r:id="rId5"/>
    <p:sldId id="339" r:id="rId6"/>
    <p:sldId id="346" r:id="rId7"/>
    <p:sldId id="345" r:id="rId8"/>
    <p:sldId id="301" r:id="rId9"/>
    <p:sldId id="298" r:id="rId10"/>
    <p:sldId id="257" r:id="rId11"/>
    <p:sldId id="320" r:id="rId12"/>
    <p:sldId id="276" r:id="rId13"/>
    <p:sldId id="399" r:id="rId14"/>
    <p:sldId id="398" r:id="rId15"/>
    <p:sldId id="258" r:id="rId16"/>
    <p:sldId id="259" r:id="rId17"/>
    <p:sldId id="277" r:id="rId18"/>
    <p:sldId id="321" r:id="rId19"/>
    <p:sldId id="263" r:id="rId20"/>
    <p:sldId id="278" r:id="rId21"/>
    <p:sldId id="262" r:id="rId22"/>
    <p:sldId id="302" r:id="rId23"/>
    <p:sldId id="281" r:id="rId24"/>
    <p:sldId id="287" r:id="rId25"/>
    <p:sldId id="291" r:id="rId26"/>
    <p:sldId id="318" r:id="rId27"/>
    <p:sldId id="392" r:id="rId28"/>
    <p:sldId id="393" r:id="rId29"/>
    <p:sldId id="394" r:id="rId30"/>
    <p:sldId id="395" r:id="rId31"/>
    <p:sldId id="396" r:id="rId32"/>
    <p:sldId id="397" r:id="rId33"/>
    <p:sldId id="303" r:id="rId34"/>
    <p:sldId id="267" r:id="rId35"/>
    <p:sldId id="270" r:id="rId36"/>
    <p:sldId id="271" r:id="rId37"/>
    <p:sldId id="337" r:id="rId38"/>
    <p:sldId id="272" r:id="rId39"/>
    <p:sldId id="273" r:id="rId40"/>
    <p:sldId id="347" r:id="rId41"/>
    <p:sldId id="348" r:id="rId42"/>
    <p:sldId id="349" r:id="rId43"/>
    <p:sldId id="350" r:id="rId44"/>
    <p:sldId id="351" r:id="rId45"/>
    <p:sldId id="353" r:id="rId46"/>
    <p:sldId id="356" r:id="rId47"/>
    <p:sldId id="357" r:id="rId48"/>
    <p:sldId id="358" r:id="rId49"/>
    <p:sldId id="359" r:id="rId50"/>
    <p:sldId id="360" r:id="rId51"/>
    <p:sldId id="361" r:id="rId52"/>
    <p:sldId id="362" r:id="rId53"/>
    <p:sldId id="363" r:id="rId54"/>
    <p:sldId id="364" r:id="rId55"/>
    <p:sldId id="365" r:id="rId56"/>
    <p:sldId id="366" r:id="rId57"/>
    <p:sldId id="367" r:id="rId58"/>
    <p:sldId id="368" r:id="rId59"/>
    <p:sldId id="369" r:id="rId60"/>
    <p:sldId id="370" r:id="rId61"/>
    <p:sldId id="371" r:id="rId62"/>
    <p:sldId id="372" r:id="rId63"/>
    <p:sldId id="373" r:id="rId64"/>
    <p:sldId id="374" r:id="rId65"/>
    <p:sldId id="375" r:id="rId66"/>
    <p:sldId id="376" r:id="rId67"/>
    <p:sldId id="377" r:id="rId68"/>
    <p:sldId id="378" r:id="rId69"/>
    <p:sldId id="379" r:id="rId70"/>
    <p:sldId id="380" r:id="rId71"/>
    <p:sldId id="382" r:id="rId72"/>
    <p:sldId id="385" r:id="rId73"/>
    <p:sldId id="386" r:id="rId74"/>
    <p:sldId id="387" r:id="rId75"/>
    <p:sldId id="389" r:id="rId76"/>
    <p:sldId id="390" r:id="rId77"/>
    <p:sldId id="391" r:id="rId78"/>
    <p:sldId id="324" r:id="rId7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7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A5342-819F-4C0B-A6EB-DDE4A6369208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E68CA-DD7F-42DC-82EC-580E959CA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756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E68CA-DD7F-42DC-82EC-580E959CA13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23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8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4363576" cy="371717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ОТЧЁТ  ГЛАВЫ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437112"/>
            <a:ext cx="7406640" cy="93610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МО «ХОЛМОГОЙСКОЕ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СЕЛЬСКОЕ ПОСЕЛЕНИЕ</a:t>
            </a:r>
          </a:p>
          <a:p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                </a:t>
            </a:r>
            <a:r>
              <a:rPr lang="ru-RU" dirty="0" smtClean="0">
                <a:solidFill>
                  <a:srgbClr val="002060"/>
                </a:solidFill>
              </a:rPr>
              <a:t>2019 год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 descr="F:\2019-09-19\196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4862" y="333655"/>
            <a:ext cx="2085042" cy="295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5" y="349544"/>
            <a:ext cx="187171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2756" y="3501008"/>
            <a:ext cx="2645229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5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Санитарное состояние населённого пункта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99593" y="404664"/>
            <a:ext cx="5184575" cy="1656184"/>
          </a:xfrm>
        </p:spPr>
        <p:txBody>
          <a:bodyPr>
            <a:normAutofit/>
          </a:bodyPr>
          <a:lstStyle/>
          <a:p>
            <a:r>
              <a:rPr lang="ru-RU" dirty="0" smtClean="0"/>
              <a:t>Проведено 5 субботников, ежемесячное скашивание травы вдоль дорог по улицам поселения</a:t>
            </a:r>
            <a:endParaRPr lang="ru-RU" dirty="0"/>
          </a:p>
        </p:txBody>
      </p:sp>
      <p:pic>
        <p:nvPicPr>
          <p:cNvPr id="2050" name="Picture 2" descr="C:\Users\Администратор\Desktop\благоустройство\IMG_20190829_15145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544" y="2348880"/>
            <a:ext cx="4022725" cy="301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благоустройство\IMG_20190829_15205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2040" y="2924944"/>
            <a:ext cx="3227388" cy="242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12642"/>
            <a:ext cx="1800200" cy="240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5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Творческий подход жителей и </a:t>
            </a:r>
            <a:br>
              <a:rPr lang="ru-RU" dirty="0" smtClean="0"/>
            </a:br>
            <a:r>
              <a:rPr lang="ru-RU" dirty="0" smtClean="0"/>
              <a:t>коллективов </a:t>
            </a:r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35100" y="2027237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76850" y="2027237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5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Состояние уличного освещения.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88640"/>
            <a:ext cx="6326499" cy="1800200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Затраты на э/энергию :</a:t>
            </a:r>
            <a:endParaRPr lang="ru-RU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уличное освещение-35835 руб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.;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водокачки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– 102000; </a:t>
            </a:r>
          </a:p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администрация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-  12168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</a:rPr>
              <a:t>руб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Культура -146442 руб.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95736" y="2204864"/>
            <a:ext cx="4549732" cy="310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68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Дорожная деятельность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Ул. Верхняя -150 </a:t>
            </a:r>
            <a:r>
              <a:rPr lang="ru-RU" dirty="0" err="1" smtClean="0"/>
              <a:t>т.р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Разработка ПСД -300 </a:t>
            </a:r>
            <a:r>
              <a:rPr lang="ru-RU" dirty="0" err="1" smtClean="0"/>
              <a:t>т.р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18841"/>
            <a:ext cx="4022725" cy="301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F:\2019-09-19\165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2387" y="969963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580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Пожарная безопасность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За 2019 год  23 выезда пожарной машины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Содержание пожарной команды-</a:t>
            </a:r>
          </a:p>
          <a:p>
            <a:pPr algn="ctr"/>
            <a:r>
              <a:rPr lang="ru-RU" dirty="0" smtClean="0"/>
              <a:t>1550 </a:t>
            </a:r>
            <a:r>
              <a:rPr lang="ru-RU" dirty="0" err="1" smtClean="0"/>
              <a:t>т.р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12" y="1182885"/>
            <a:ext cx="2926408" cy="390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F:\2019-05-13\16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4075" y="1518841"/>
            <a:ext cx="4022725" cy="301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786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Наличие и содержание въездных  знаков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699792" y="260649"/>
            <a:ext cx="5616624" cy="15121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приобретение материала для  стелы в д.</a:t>
            </a:r>
          </a:p>
          <a:p>
            <a:r>
              <a:rPr lang="ru-RU" dirty="0" smtClean="0"/>
              <a:t>Романова  10000 рублей, изготовил Кулаков А.В., установили </a:t>
            </a:r>
            <a:r>
              <a:rPr lang="ru-RU" dirty="0" err="1" smtClean="0"/>
              <a:t>Распопин</a:t>
            </a:r>
            <a:r>
              <a:rPr lang="ru-RU" dirty="0" smtClean="0"/>
              <a:t> В., Быков В.  и житель д. Романова Хакимов </a:t>
            </a:r>
          </a:p>
          <a:p>
            <a:r>
              <a:rPr lang="ru-RU" dirty="0"/>
              <a:t>А</a:t>
            </a:r>
            <a:r>
              <a:rPr lang="ru-RU" dirty="0" smtClean="0"/>
              <a:t>. под рук. Председателя ТОС Сидорко О.Н.</a:t>
            </a:r>
            <a:endParaRPr lang="ru-RU" dirty="0"/>
          </a:p>
        </p:txBody>
      </p:sp>
      <p:pic>
        <p:nvPicPr>
          <p:cNvPr id="3075" name="Picture 3" descr="C:\Users\Администратор\Desktop\Новая папка (5)\IMG_20190628_19202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764704"/>
            <a:ext cx="243027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дминистратор\Desktop\благоустройство\IMG-61e7c59f63eb44c7ffeb11c76b983f57-V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6016" y="2060847"/>
            <a:ext cx="2372816" cy="316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2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Состояние объектов инфраструктуры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476673"/>
            <a:ext cx="6048672" cy="1296144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800" dirty="0" smtClean="0"/>
              <a:t>МБОУ </a:t>
            </a:r>
            <a:r>
              <a:rPr lang="ru-RU" sz="2800" dirty="0" err="1" smtClean="0"/>
              <a:t>Холмогойская</a:t>
            </a:r>
            <a:r>
              <a:rPr lang="ru-RU" sz="2800" dirty="0" smtClean="0"/>
              <a:t> СОШ </a:t>
            </a:r>
            <a:endParaRPr lang="ru-RU" sz="2800" dirty="0"/>
          </a:p>
        </p:txBody>
      </p:sp>
      <p:pic>
        <p:nvPicPr>
          <p:cNvPr id="4098" name="Picture 2" descr="C:\Users\Администратор\Desktop\благоустройство\DSC_00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6830" y="2204864"/>
            <a:ext cx="3774406" cy="251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благоустройство\DSC_0116 (2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4008" y="2253024"/>
            <a:ext cx="3585378" cy="238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7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Участок благоухает цветами, проявляет коллектив творческие задумки</a:t>
            </a:r>
            <a:endParaRPr lang="ru-RU" sz="3200" dirty="0"/>
          </a:p>
        </p:txBody>
      </p:sp>
      <p:pic>
        <p:nvPicPr>
          <p:cNvPr id="5123" name="Picture 3" descr="C:\Users\Администратор\Desktop\благоустройство\IMG_20190723_20240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2" y="1124744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Администратор\Desktop\благоустройство\DSC_006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6016" y="1196752"/>
            <a:ext cx="4271073" cy="284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13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Романовская НОШ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537332" cy="272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2243539" cy="373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0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736" y="0"/>
            <a:ext cx="6192688" cy="223224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Поменял внешний вид МБУК </a:t>
            </a:r>
            <a:r>
              <a:rPr lang="ru-RU" dirty="0" err="1" smtClean="0"/>
              <a:t>Холмогойский</a:t>
            </a:r>
            <a:r>
              <a:rPr lang="ru-RU" dirty="0" smtClean="0"/>
              <a:t> ЦИКД и СД</a:t>
            </a:r>
          </a:p>
          <a:p>
            <a:r>
              <a:rPr lang="ru-RU" dirty="0" smtClean="0"/>
              <a:t>(2496279 рублей – текущий ремонт)</a:t>
            </a:r>
            <a:endParaRPr lang="ru-RU" dirty="0"/>
          </a:p>
        </p:txBody>
      </p:sp>
      <p:pic>
        <p:nvPicPr>
          <p:cNvPr id="9219" name="Picture 3" descr="C:\Users\Администратор\Desktop\благоустройство\IMG_20190717_16120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1600" y="2564904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Администратор\Desktop\благоустройство\IMG_20190913_1025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2040" y="2420888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1728192" cy="138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2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Исполнение бюджета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2296" indent="0" fontAlgn="base">
              <a:buNone/>
            </a:pPr>
            <a:r>
              <a:rPr lang="ru-RU" dirty="0" smtClean="0"/>
              <a:t>-</a:t>
            </a:r>
            <a:r>
              <a:rPr lang="ru-RU" dirty="0"/>
              <a:t>собственные доходы при плане- 3328,0т.р./3078,5т.р.</a:t>
            </a:r>
          </a:p>
          <a:p>
            <a:pPr marL="82296" indent="0" fontAlgn="base">
              <a:buNone/>
            </a:pPr>
            <a:r>
              <a:rPr lang="ru-RU" dirty="0"/>
              <a:t>- НДФЛ план 360,0 тыс. руб. поступило в </a:t>
            </a:r>
            <a:r>
              <a:rPr lang="ru-RU" dirty="0" smtClean="0"/>
              <a:t>бюджет поселения </a:t>
            </a:r>
            <a:r>
              <a:rPr lang="ru-RU" dirty="0"/>
              <a:t>фактически 360,3тыс. руб. </a:t>
            </a:r>
          </a:p>
          <a:p>
            <a:pPr marL="82296" indent="0" fontAlgn="base">
              <a:buNone/>
            </a:pPr>
            <a:r>
              <a:rPr lang="ru-RU" dirty="0"/>
              <a:t>- налоги на имущество физ. лиц- при плане 75 тыс. руб. выполнено фактически 73,5тыс. руб.;</a:t>
            </a:r>
          </a:p>
          <a:p>
            <a:pPr marL="82296" indent="0" fontAlgn="base">
              <a:buNone/>
            </a:pPr>
            <a:r>
              <a:rPr lang="ru-RU" dirty="0"/>
              <a:t>- госпошлина при </a:t>
            </a:r>
            <a:r>
              <a:rPr lang="ru-RU" dirty="0" smtClean="0"/>
              <a:t>плане- 5,0 </a:t>
            </a:r>
            <a:r>
              <a:rPr lang="ru-RU" dirty="0"/>
              <a:t>исполнено 10тыс. рублей ;</a:t>
            </a:r>
          </a:p>
          <a:p>
            <a:pPr marL="82296" indent="0" fontAlgn="base">
              <a:buNone/>
            </a:pPr>
            <a:r>
              <a:rPr lang="ru-RU" dirty="0"/>
              <a:t>- земельный налог 1278,0 тыс. руб. фактически 1011,4 тыс. руб.; </a:t>
            </a:r>
          </a:p>
          <a:p>
            <a:pPr marL="82296" indent="0" fontAlgn="base">
              <a:buNone/>
            </a:pPr>
            <a:r>
              <a:rPr lang="ru-RU" dirty="0"/>
              <a:t>- доходы от акцизов при плане1249,0 т. р., фактически 1243,8 т. р.;</a:t>
            </a:r>
          </a:p>
          <a:p>
            <a:pPr marL="82296" indent="0" fontAlgn="base">
              <a:buNone/>
            </a:pPr>
            <a:r>
              <a:rPr lang="ru-RU" dirty="0"/>
              <a:t> -налог на совокупный доход при плане 63,00 </a:t>
            </a:r>
            <a:r>
              <a:rPr lang="ru-RU" dirty="0" err="1"/>
              <a:t>т.р</a:t>
            </a:r>
            <a:r>
              <a:rPr lang="ru-RU" dirty="0"/>
              <a:t>. факт составил-62,5т.р.</a:t>
            </a:r>
          </a:p>
          <a:p>
            <a:pPr marL="82296" indent="0" fontAlgn="base">
              <a:buNone/>
            </a:pPr>
            <a:r>
              <a:rPr lang="ru-RU" dirty="0"/>
              <a:t>-от использования имущества при плане 10 </a:t>
            </a:r>
            <a:r>
              <a:rPr lang="ru-RU" dirty="0" err="1"/>
              <a:t>т.р</a:t>
            </a:r>
            <a:r>
              <a:rPr lang="ru-RU" dirty="0"/>
              <a:t>. исполнено 29 </a:t>
            </a:r>
            <a:r>
              <a:rPr lang="ru-RU" dirty="0" err="1"/>
              <a:t>т.р</a:t>
            </a:r>
            <a:r>
              <a:rPr lang="ru-RU" dirty="0"/>
              <a:t>.;</a:t>
            </a:r>
          </a:p>
          <a:p>
            <a:pPr marL="82296" indent="0" fontAlgn="base">
              <a:buNone/>
            </a:pPr>
            <a:r>
              <a:rPr lang="ru-RU" dirty="0"/>
              <a:t>- от продажи </a:t>
            </a:r>
            <a:r>
              <a:rPr lang="ru-RU" dirty="0" smtClean="0"/>
              <a:t>земли- </a:t>
            </a:r>
            <a:r>
              <a:rPr lang="ru-RU" dirty="0"/>
              <a:t>288 </a:t>
            </a:r>
            <a:r>
              <a:rPr lang="ru-RU" dirty="0" err="1"/>
              <a:t>т.р</a:t>
            </a:r>
            <a:r>
              <a:rPr lang="ru-RU" dirty="0"/>
              <a:t>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2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 любовью оформили и ухаживали за клумбами технические работники Дома Досуга.</a:t>
            </a:r>
            <a:endParaRPr lang="ru-RU" sz="3200" dirty="0"/>
          </a:p>
        </p:txBody>
      </p:sp>
      <p:pic>
        <p:nvPicPr>
          <p:cNvPr id="10243" name="Picture 3" descr="C:\Users\Администратор\Desktop\благоустройство\IMG_20190712_09125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560" y="836712"/>
            <a:ext cx="2695029" cy="359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Администратор\Desktop\благоустройство\IMG_20190821_1135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95936" y="1124744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0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Санитарное состояние прилегающей территории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476672"/>
            <a:ext cx="4023360" cy="10081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Урн в с. </a:t>
            </a:r>
            <a:r>
              <a:rPr lang="ru-RU" dirty="0" err="1" smtClean="0"/>
              <a:t>Холмогой</a:t>
            </a:r>
            <a:r>
              <a:rPr lang="ru-RU" dirty="0" smtClean="0"/>
              <a:t> -11</a:t>
            </a:r>
          </a:p>
          <a:p>
            <a:r>
              <a:rPr lang="ru-RU" dirty="0" smtClean="0"/>
              <a:t>Д. Романова – 2</a:t>
            </a:r>
          </a:p>
          <a:p>
            <a:r>
              <a:rPr lang="ru-RU" dirty="0" smtClean="0"/>
              <a:t>Д. Сенная Падь – 2</a:t>
            </a:r>
          </a:p>
          <a:p>
            <a:r>
              <a:rPr lang="ru-RU" dirty="0" smtClean="0"/>
              <a:t>Скамеек -16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Уборка мусора  по улицам осуществлялась еженедельно</a:t>
            </a:r>
            <a:endParaRPr lang="ru-RU" dirty="0"/>
          </a:p>
        </p:txBody>
      </p:sp>
      <p:pic>
        <p:nvPicPr>
          <p:cNvPr id="8194" name="Picture 2" descr="C:\Users\Администратор\Desktop\благоустройство\DSC_011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1737" y="1950865"/>
            <a:ext cx="3233651" cy="21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6056" y="1196752"/>
            <a:ext cx="308817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9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Территория детского садика всегда ухожена, творчески оформлена силами самих работников.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47669" y="2056332"/>
            <a:ext cx="2032462" cy="359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Администратор\Desktop\благоустройство\IMG_20190829_2000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204864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9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6632"/>
            <a:ext cx="7643192" cy="1512169"/>
          </a:xfrm>
        </p:spPr>
        <p:txBody>
          <a:bodyPr>
            <a:noAutofit/>
          </a:bodyPr>
          <a:lstStyle/>
          <a:p>
            <a:pPr algn="ctr"/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Коллектив детского садика производит демонтаж ограждения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Проект «Зона отдыха»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(629000 рублей)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дминистратор\Desktop\мсб\310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03648" y="2276872"/>
            <a:ext cx="2880320" cy="384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мсб\31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48064" y="2348880"/>
            <a:ext cx="2736304" cy="365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98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002060"/>
                </a:solidFill>
              </a:rPr>
              <a:t>ПРОЕКТ «ОБУСТРОЙСТВО ЗОНЫ ОТДЫХА»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C:\Users\Администратор\Desktop\мсб\IMG_20190813_1632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14872" y="1524000"/>
            <a:ext cx="3498056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дминистратор\Desktop\мсб\IMG_20190823_1121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56622" y="1524000"/>
            <a:ext cx="3498056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2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Покраска всех игровых и спортивных элементов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Администратор\Desktop\мсб\IMG_20190827_1340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14872" y="1524000"/>
            <a:ext cx="3498056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esktop\мсб\IMG_20190827_1320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56622" y="1524000"/>
            <a:ext cx="3498056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5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Волонтёрский отряд  пополнили ребята из начальной школы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35100" y="2484437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56622" y="1524000"/>
            <a:ext cx="3498056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3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МОЙГАН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1296634"/>
            <a:ext cx="5652120" cy="467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639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ПРИОБРЕТЕНИЕ СПОРТИВНОЙ ФОРМЫ и МЯЧЕЙ</a:t>
            </a:r>
            <a:endParaRPr lang="ru-RU" sz="3600" dirty="0"/>
          </a:p>
        </p:txBody>
      </p:sp>
      <p:pic>
        <p:nvPicPr>
          <p:cNvPr id="9218" name="Picture 2" descr="C:\Users\Администратор\Desktop\Новая папка (5)\IMG_20190607_1053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69744" y="1600200"/>
            <a:ext cx="339551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892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Команда поселения на районных летних играх</a:t>
            </a:r>
            <a:endParaRPr lang="ru-RU" sz="3600" dirty="0"/>
          </a:p>
        </p:txBody>
      </p:sp>
      <p:pic>
        <p:nvPicPr>
          <p:cNvPr id="12290" name="Picture 2" descr="C:\Users\Администратор\Desktop\Новая папка (5)\IMG_20190629_1118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2040" y="3717032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Администратор\Desktop\Новая папка (5)\IMG_20190629_11181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43608" y="1412776"/>
            <a:ext cx="4039985" cy="302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16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Безвозмездные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>
              <a:buFontTx/>
              <a:buChar char="-"/>
            </a:pPr>
            <a:r>
              <a:rPr lang="ru-RU" dirty="0" smtClean="0"/>
              <a:t>дотация </a:t>
            </a:r>
            <a:r>
              <a:rPr lang="ru-RU" dirty="0"/>
              <a:t>на выравнивание бюджетной обеспеченности в соответствии с БК РФ 12352,1 </a:t>
            </a:r>
            <a:r>
              <a:rPr lang="ru-RU" dirty="0" err="1"/>
              <a:t>т.р</a:t>
            </a:r>
            <a:r>
              <a:rPr lang="ru-RU" dirty="0"/>
              <a:t> </a:t>
            </a:r>
            <a:endParaRPr lang="ru-RU" dirty="0" smtClean="0"/>
          </a:p>
          <a:p>
            <a:pPr marL="82296" indent="0" fontAlgn="base">
              <a:buNone/>
            </a:pPr>
            <a:r>
              <a:rPr lang="ru-RU" dirty="0" smtClean="0"/>
              <a:t>- </a:t>
            </a:r>
            <a:r>
              <a:rPr lang="ru-RU" dirty="0"/>
              <a:t>дотация по обеспечению сбалансированности – 1052,0 </a:t>
            </a:r>
            <a:r>
              <a:rPr lang="ru-RU" dirty="0" err="1"/>
              <a:t>т.р</a:t>
            </a:r>
            <a:r>
              <a:rPr lang="ru-RU" dirty="0"/>
              <a:t>.;</a:t>
            </a:r>
          </a:p>
          <a:p>
            <a:pPr marL="82296" indent="0" fontAlgn="base">
              <a:buNone/>
            </a:pPr>
            <a:r>
              <a:rPr lang="ru-RU" dirty="0"/>
              <a:t>-субсидия на хоккейный корт -4122,5 </a:t>
            </a:r>
            <a:r>
              <a:rPr lang="ru-RU" dirty="0" err="1"/>
              <a:t>т.р</a:t>
            </a:r>
            <a:r>
              <a:rPr lang="ru-RU" dirty="0"/>
              <a:t>.;</a:t>
            </a:r>
          </a:p>
          <a:p>
            <a:pPr marL="82296" indent="0" fontAlgn="base">
              <a:buNone/>
            </a:pPr>
            <a:r>
              <a:rPr lang="ru-RU" dirty="0"/>
              <a:t>-субсидия на народные инициативы -259,4 </a:t>
            </a:r>
            <a:r>
              <a:rPr lang="ru-RU" dirty="0" err="1"/>
              <a:t>т.р</a:t>
            </a:r>
            <a:r>
              <a:rPr lang="ru-RU" dirty="0"/>
              <a:t>.;</a:t>
            </a:r>
          </a:p>
          <a:p>
            <a:pPr marL="82296" indent="0" fontAlgn="base">
              <a:buNone/>
            </a:pPr>
            <a:r>
              <a:rPr lang="ru-RU" dirty="0"/>
              <a:t>-субсидия на </a:t>
            </a:r>
            <a:r>
              <a:rPr lang="ru-RU" dirty="0" err="1"/>
              <a:t>грантовую</a:t>
            </a:r>
            <a:r>
              <a:rPr lang="ru-RU" dirty="0"/>
              <a:t> поддержку -599,0 </a:t>
            </a:r>
            <a:r>
              <a:rPr lang="ru-RU" dirty="0" err="1"/>
              <a:t>т.р</a:t>
            </a:r>
            <a:r>
              <a:rPr lang="ru-RU" dirty="0"/>
              <a:t>.;</a:t>
            </a:r>
          </a:p>
          <a:p>
            <a:pPr marL="82296" indent="0" fontAlgn="base">
              <a:buNone/>
            </a:pPr>
            <a:r>
              <a:rPr lang="ru-RU" dirty="0"/>
              <a:t>- субсидия на культуру (текущий ремонт) -2421,39 </a:t>
            </a:r>
            <a:r>
              <a:rPr lang="ru-RU" dirty="0" err="1"/>
              <a:t>т.р</a:t>
            </a:r>
            <a:r>
              <a:rPr lang="ru-RU" dirty="0"/>
              <a:t>.;</a:t>
            </a:r>
          </a:p>
          <a:p>
            <a:pPr marL="82296" indent="0" fontAlgn="base">
              <a:buNone/>
            </a:pPr>
            <a:r>
              <a:rPr lang="ru-RU" dirty="0"/>
              <a:t>-субвенции на исполнение государственных </a:t>
            </a:r>
            <a:r>
              <a:rPr lang="ru-RU" dirty="0" smtClean="0"/>
              <a:t>полномочий-0,7 </a:t>
            </a:r>
            <a:r>
              <a:rPr lang="ru-RU" dirty="0"/>
              <a:t>т. р. (административные протоколы):</a:t>
            </a:r>
          </a:p>
          <a:p>
            <a:pPr marL="82296" indent="0" fontAlgn="base">
              <a:buNone/>
            </a:pPr>
            <a:r>
              <a:rPr lang="ru-RU" dirty="0"/>
              <a:t>- осуществление полномочий в сфере водоснабжения и водоотведения -34,6 </a:t>
            </a:r>
            <a:r>
              <a:rPr lang="ru-RU" dirty="0" err="1"/>
              <a:t>т.р</a:t>
            </a:r>
            <a:r>
              <a:rPr lang="ru-RU" dirty="0"/>
              <a:t>.</a:t>
            </a:r>
          </a:p>
          <a:p>
            <a:pPr marL="82296" indent="0" fontAlgn="base">
              <a:buNone/>
            </a:pPr>
            <a:r>
              <a:rPr lang="ru-RU" dirty="0"/>
              <a:t>- ВУС </a:t>
            </a:r>
            <a:r>
              <a:rPr lang="ru-RU" dirty="0" smtClean="0"/>
              <a:t>-115,1 </a:t>
            </a:r>
            <a:r>
              <a:rPr lang="ru-RU" dirty="0"/>
              <a:t>т. р.</a:t>
            </a:r>
          </a:p>
          <a:p>
            <a:pPr marL="82296" indent="0" fontAlgn="base">
              <a:buNone/>
            </a:pPr>
            <a:r>
              <a:rPr lang="ru-RU" dirty="0"/>
              <a:t>-иные </a:t>
            </a:r>
            <a:r>
              <a:rPr lang="ru-RU" dirty="0" err="1" smtClean="0"/>
              <a:t>межтрансферты</a:t>
            </a:r>
            <a:r>
              <a:rPr lang="ru-RU" dirty="0" smtClean="0"/>
              <a:t>- </a:t>
            </a:r>
            <a:r>
              <a:rPr lang="ru-RU" dirty="0"/>
              <a:t>70,0т.р.</a:t>
            </a:r>
          </a:p>
        </p:txBody>
      </p:sp>
    </p:spTree>
    <p:extLst>
      <p:ext uri="{BB962C8B-B14F-4D97-AF65-F5344CB8AC3E}">
        <p14:creationId xmlns:p14="http://schemas.microsoft.com/office/powerpoint/2010/main" val="12869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ПОБЕДА-2 МЕСТО!!!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9585" y="2601725"/>
            <a:ext cx="4035829" cy="252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8098" y="2728494"/>
            <a:ext cx="4035829" cy="226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714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СОРТЫ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5125" y="2347516"/>
            <a:ext cx="4041775" cy="303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718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ТРОИЦК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75656" y="2098830"/>
            <a:ext cx="5328592" cy="399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259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smtClean="0"/>
              <a:t>Многофункциональная </a:t>
            </a:r>
            <a:r>
              <a:rPr lang="ru-RU" sz="2800" dirty="0" smtClean="0"/>
              <a:t>площадка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92"/>
          <a:stretch/>
        </p:blipFill>
        <p:spPr bwMode="auto">
          <a:xfrm>
            <a:off x="541350" y="548680"/>
            <a:ext cx="505679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Администратор\Pictures\2019-05-13\97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24128" y="1124744"/>
            <a:ext cx="2995736" cy="29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59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Наличие и содержание в чистоте контейнерных площадок для мусора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332656"/>
            <a:ext cx="6768751" cy="64807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3 площадки для мусора на кладбищах по 2 контейнера на каждой</a:t>
            </a:r>
            <a:endParaRPr lang="ru-RU" dirty="0"/>
          </a:p>
        </p:txBody>
      </p:sp>
      <p:pic>
        <p:nvPicPr>
          <p:cNvPr id="6146" name="Picture 2" descr="C:\Users\Администратор\Desktop\благоустройство\IMG_20190920_11015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5512" y="969963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истратор\Desktop\благоустройство\IMG_20190920_10575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32387" y="969963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1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Санитарная очистка, содержание территорий вдоль дорог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7283152" cy="640080"/>
          </a:xfrm>
        </p:spPr>
        <p:txBody>
          <a:bodyPr>
            <a:normAutofit/>
          </a:bodyPr>
          <a:lstStyle/>
          <a:p>
            <a:r>
              <a:rPr lang="ru-RU" dirty="0" smtClean="0"/>
              <a:t>Акция «В школу по дороге без конопли</a:t>
            </a:r>
            <a:endParaRPr lang="ru-RU" dirty="0"/>
          </a:p>
        </p:txBody>
      </p:sp>
      <p:pic>
        <p:nvPicPr>
          <p:cNvPr id="14338" name="Picture 2" descr="C:\Users\Администратор\Desktop\благоустройство\IMG_20190816_11194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5512" y="969963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Администратор\Desktop\благоустройство\IMG_20190719_14215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32387" y="969963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6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Состояние дорог, остановочных павильонов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3568" y="332656"/>
            <a:ext cx="3096344" cy="412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Администратор\Desktop\миг\IMG_20191112_0830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0277" y="260648"/>
            <a:ext cx="2489448" cy="331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миг\IMG_20191101_1349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797765"/>
            <a:ext cx="2201416" cy="293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4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Ставер</a:t>
            </a:r>
            <a:r>
              <a:rPr lang="ru-RU" sz="2400" b="1" dirty="0" smtClean="0">
                <a:solidFill>
                  <a:srgbClr val="C00000"/>
                </a:solidFill>
              </a:rPr>
              <a:t> Александра –инициатор установки пешеходного перехода для учеников начальной школы (приобретено знаков на 71 </a:t>
            </a:r>
            <a:r>
              <a:rPr lang="ru-RU" sz="2400" b="1" dirty="0" err="1" smtClean="0">
                <a:solidFill>
                  <a:srgbClr val="C00000"/>
                </a:solidFill>
              </a:rPr>
              <a:t>тыс.р</a:t>
            </a:r>
            <a:r>
              <a:rPr lang="ru-RU" sz="2400" b="1" dirty="0" smtClean="0">
                <a:solidFill>
                  <a:srgbClr val="C00000"/>
                </a:solidFill>
              </a:rPr>
              <a:t>.)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66025" y="1592897"/>
            <a:ext cx="3395749" cy="45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76850" y="2484437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62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Состояние водоёмов, их береговой зоны.</a:t>
            </a:r>
            <a:endParaRPr lang="ru-RU" dirty="0"/>
          </a:p>
        </p:txBody>
      </p:sp>
      <p:pic>
        <p:nvPicPr>
          <p:cNvPr id="8194" name="Picture 2" descr="C:\Users\Администратор\Desktop\благоустройство\IMG-eeae28e2f6a86224c27aba10b566e244-V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536" y="764704"/>
            <a:ext cx="4281537" cy="321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259228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Администратор\Desktop\миг\IMG-3d0b05bc79db37ecdfd735e3757ba9ec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641" y="116632"/>
            <a:ext cx="1586112" cy="32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4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Количество административных протоколов о нарушении правил благоустройства</a:t>
            </a:r>
            <a:endParaRPr lang="ru-RU" sz="3200" dirty="0"/>
          </a:p>
        </p:txBody>
      </p:sp>
      <p:pic>
        <p:nvPicPr>
          <p:cNvPr id="7170" name="Picture 2" descr="C:\Users\Администратор\Pictures\2019-09-19\49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5512" y="969963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12 предписаний</a:t>
            </a:r>
          </a:p>
          <a:p>
            <a:r>
              <a:rPr lang="ru-RU" dirty="0" smtClean="0"/>
              <a:t>3 протокола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94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3">
                    <a:lumMod val="75000"/>
                  </a:schemeClr>
                </a:solidFill>
              </a:rPr>
              <a:t>ДЕМОГРАФИЧЕСКИЙ СОСТАВ 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НАСЕЛЕНИЯ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82296" indent="0">
              <a:buNone/>
            </a:pPr>
            <a:r>
              <a:rPr lang="ru-RU" dirty="0" smtClean="0"/>
              <a:t>ВСЕГО НАСЕЛЕНИЯ-</a:t>
            </a:r>
            <a:r>
              <a:rPr lang="ru-RU" sz="3200" dirty="0" smtClean="0"/>
              <a:t> </a:t>
            </a:r>
            <a:r>
              <a:rPr lang="ru-RU" sz="5100" dirty="0" smtClean="0"/>
              <a:t>1233</a:t>
            </a:r>
            <a:endParaRPr lang="ru-RU" sz="5100" dirty="0"/>
          </a:p>
          <a:p>
            <a:pPr marL="82296" indent="0">
              <a:buNone/>
            </a:pPr>
            <a:r>
              <a:rPr lang="ru-RU" dirty="0"/>
              <a:t> </a:t>
            </a:r>
          </a:p>
          <a:p>
            <a:pPr marL="82296" indent="0">
              <a:buNone/>
            </a:pPr>
            <a:r>
              <a:rPr lang="ru-RU" dirty="0" smtClean="0"/>
              <a:t>МУЖЧИНЫ           -              </a:t>
            </a:r>
            <a:r>
              <a:rPr lang="ru-RU" sz="3600" dirty="0" smtClean="0"/>
              <a:t>607</a:t>
            </a:r>
            <a:endParaRPr lang="ru-RU" sz="3600" dirty="0"/>
          </a:p>
          <a:p>
            <a:pPr marL="82296" indent="0">
              <a:buNone/>
            </a:pPr>
            <a:r>
              <a:rPr lang="ru-RU" dirty="0" smtClean="0"/>
              <a:t>ЖЕНЩИНЫ                          </a:t>
            </a:r>
            <a:r>
              <a:rPr lang="ru-RU" sz="3600" dirty="0" smtClean="0"/>
              <a:t>626</a:t>
            </a:r>
            <a:endParaRPr lang="ru-RU" sz="3600" dirty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r>
              <a:rPr lang="ru-RU" dirty="0"/>
              <a:t>ПЕНСИОНЕРЫ</a:t>
            </a:r>
            <a:r>
              <a:rPr lang="ru-RU" dirty="0" smtClean="0"/>
              <a:t>:                   </a:t>
            </a:r>
            <a:r>
              <a:rPr lang="ru-RU" sz="4400" dirty="0" smtClean="0"/>
              <a:t>207</a:t>
            </a:r>
            <a:endParaRPr lang="ru-RU" sz="4400" dirty="0"/>
          </a:p>
          <a:p>
            <a:pPr marL="82296" indent="0">
              <a:buNone/>
            </a:pPr>
            <a:r>
              <a:rPr lang="ru-RU" dirty="0" smtClean="0"/>
              <a:t>1.ХОЛМОГОЙ                       </a:t>
            </a:r>
            <a:r>
              <a:rPr lang="ru-RU" sz="4400" dirty="0" smtClean="0"/>
              <a:t>152</a:t>
            </a:r>
            <a:endParaRPr lang="ru-RU" sz="4400" dirty="0"/>
          </a:p>
          <a:p>
            <a:pPr marL="82296" indent="0">
              <a:buNone/>
            </a:pPr>
            <a:r>
              <a:rPr lang="ru-RU" dirty="0" smtClean="0"/>
              <a:t>2.Романова                        </a:t>
            </a:r>
            <a:r>
              <a:rPr lang="ru-RU" sz="4400" dirty="0" smtClean="0"/>
              <a:t>28чел</a:t>
            </a:r>
            <a:endParaRPr lang="ru-RU" sz="4400" dirty="0"/>
          </a:p>
          <a:p>
            <a:pPr marL="82296" indent="0">
              <a:buNone/>
            </a:pPr>
            <a:r>
              <a:rPr lang="ru-RU" dirty="0"/>
              <a:t>3. Сенная </a:t>
            </a:r>
            <a:r>
              <a:rPr lang="ru-RU" dirty="0" smtClean="0"/>
              <a:t>Падь                   </a:t>
            </a:r>
            <a:r>
              <a:rPr lang="ru-RU" sz="4400" dirty="0" smtClean="0"/>
              <a:t>27чел</a:t>
            </a:r>
            <a:endParaRPr lang="ru-RU" sz="4400" dirty="0"/>
          </a:p>
          <a:p>
            <a:pPr marL="82296" indent="0">
              <a:buNone/>
            </a:pPr>
            <a:r>
              <a:rPr lang="ru-RU" dirty="0"/>
              <a:t> </a:t>
            </a:r>
          </a:p>
          <a:p>
            <a:pPr marL="82296" indent="0">
              <a:buNone/>
            </a:pPr>
            <a:r>
              <a:rPr lang="ru-RU" dirty="0"/>
              <a:t>ДЕМОГРАФИЧЕСКИЙ </a:t>
            </a:r>
            <a:r>
              <a:rPr lang="ru-RU" dirty="0" smtClean="0"/>
              <a:t>СОСТАВ НАСЕЛЕНИЯ</a:t>
            </a:r>
            <a:r>
              <a:rPr lang="ru-RU" dirty="0"/>
              <a:t>:</a:t>
            </a:r>
          </a:p>
          <a:p>
            <a:pPr marL="82296" indent="0">
              <a:buNone/>
            </a:pPr>
            <a:r>
              <a:rPr lang="ru-RU" dirty="0"/>
              <a:t>0-6=95 чел.</a:t>
            </a:r>
          </a:p>
          <a:p>
            <a:pPr marL="82296" indent="0">
              <a:buNone/>
            </a:pPr>
            <a:r>
              <a:rPr lang="ru-RU" dirty="0"/>
              <a:t>7-13­=150</a:t>
            </a:r>
          </a:p>
          <a:p>
            <a:pPr marL="82296" indent="0">
              <a:buNone/>
            </a:pPr>
            <a:r>
              <a:rPr lang="ru-RU" baseline="-25000" dirty="0"/>
              <a:t>14-17=75</a:t>
            </a:r>
            <a:endParaRPr lang="ru-RU" dirty="0"/>
          </a:p>
          <a:p>
            <a:pPr marL="82296" indent="0">
              <a:buNone/>
            </a:pPr>
            <a:r>
              <a:rPr lang="ru-RU" dirty="0"/>
              <a:t>От 18 и старше=697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82296" indent="0">
              <a:buNone/>
            </a:pPr>
            <a:r>
              <a:rPr lang="ru-RU" sz="5100" dirty="0"/>
              <a:t>ВЕТЕРАН </a:t>
            </a:r>
            <a:r>
              <a:rPr lang="ru-RU" sz="5100" dirty="0" smtClean="0"/>
              <a:t>ВОВ-1</a:t>
            </a:r>
          </a:p>
          <a:p>
            <a:pPr marL="82296" indent="0">
              <a:buNone/>
            </a:pPr>
            <a:r>
              <a:rPr lang="ru-RU" sz="5100" dirty="0" smtClean="0"/>
              <a:t>     ТРУЖЕННИКИ ТЫЛА-2</a:t>
            </a:r>
          </a:p>
          <a:p>
            <a:pPr marL="82296" indent="0">
              <a:buNone/>
            </a:pPr>
            <a:r>
              <a:rPr lang="ru-RU" sz="5100" dirty="0" smtClean="0"/>
              <a:t>       </a:t>
            </a:r>
            <a:r>
              <a:rPr lang="ru-RU" sz="5100" dirty="0"/>
              <a:t>ВЕТЕРАНЫ ТРУДА-39</a:t>
            </a:r>
          </a:p>
          <a:p>
            <a:pPr marL="82296" indent="0">
              <a:buNone/>
            </a:pPr>
            <a:r>
              <a:rPr lang="ru-RU" sz="5100" dirty="0"/>
              <a:t>       ИНВАЛИДЫ-87</a:t>
            </a:r>
          </a:p>
          <a:p>
            <a:pPr marL="82296" indent="0">
              <a:buNone/>
            </a:pPr>
            <a:r>
              <a:rPr lang="ru-RU" sz="5100" dirty="0"/>
              <a:t>       ДЕТИ ИНВАЛИДЫ-34</a:t>
            </a:r>
          </a:p>
          <a:p>
            <a:pPr marL="82296" indent="0">
              <a:buNone/>
            </a:pPr>
            <a:r>
              <a:rPr lang="ru-RU" sz="5100" dirty="0"/>
              <a:t>      ПРИЕМНЫЕ ДЕТИ-4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55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60648"/>
            <a:ext cx="6715472" cy="2376264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11000" dirty="0" smtClean="0"/>
              <a:t>   </a:t>
            </a:r>
          </a:p>
          <a:p>
            <a:pPr algn="ctr"/>
            <a:endParaRPr lang="ru-RU" sz="11000" i="1" dirty="0">
              <a:solidFill>
                <a:srgbClr val="002060"/>
              </a:solidFill>
            </a:endParaRPr>
          </a:p>
          <a:p>
            <a:pPr algn="ctr"/>
            <a:r>
              <a:rPr lang="ru-RU" sz="9300" b="1" i="1" dirty="0" smtClean="0">
                <a:solidFill>
                  <a:srgbClr val="002060"/>
                </a:solidFill>
              </a:rPr>
              <a:t>Территориальное общественное самоуправление</a:t>
            </a:r>
          </a:p>
          <a:p>
            <a:pPr algn="ctr"/>
            <a:endParaRPr lang="ru-RU" i="1" dirty="0">
              <a:solidFill>
                <a:srgbClr val="002060"/>
              </a:solidFill>
            </a:endParaRPr>
          </a:p>
          <a:p>
            <a:pPr algn="ctr"/>
            <a:endParaRPr lang="ru-RU" i="1" dirty="0" smtClean="0">
              <a:solidFill>
                <a:srgbClr val="002060"/>
              </a:solidFill>
            </a:endParaRPr>
          </a:p>
          <a:p>
            <a:pPr algn="ctr"/>
            <a:endParaRPr lang="ru-RU" i="1" dirty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endParaRPr lang="ru-RU" sz="2800" b="1" dirty="0" smtClean="0"/>
          </a:p>
          <a:p>
            <a:pPr algn="r"/>
            <a:endParaRPr lang="ru-RU" sz="2800" b="1" dirty="0"/>
          </a:p>
          <a:p>
            <a:pPr algn="r"/>
            <a:endParaRPr lang="ru-RU" sz="2800" b="1" dirty="0" smtClean="0"/>
          </a:p>
          <a:p>
            <a:pPr algn="r"/>
            <a:endParaRPr lang="ru-RU" sz="2800" b="1" dirty="0"/>
          </a:p>
          <a:p>
            <a:pPr algn="r"/>
            <a:endParaRPr lang="ru-RU" sz="2800" b="1" dirty="0" smtClean="0"/>
          </a:p>
          <a:p>
            <a:pPr algn="r"/>
            <a:endParaRPr lang="ru-RU" sz="2800" b="1" dirty="0"/>
          </a:p>
          <a:p>
            <a:pPr algn="r"/>
            <a:endParaRPr lang="ru-RU" sz="2800" b="1" dirty="0" smtClean="0"/>
          </a:p>
          <a:p>
            <a:pPr algn="r"/>
            <a:endParaRPr lang="ru-RU" sz="2800" b="1" dirty="0" smtClean="0"/>
          </a:p>
          <a:p>
            <a:pPr algn="r"/>
            <a:endParaRPr lang="ru-RU" sz="2800" b="1" dirty="0"/>
          </a:p>
          <a:p>
            <a:pPr algn="ctr"/>
            <a:endParaRPr lang="en-US" sz="6400" dirty="0" smtClean="0">
              <a:solidFill>
                <a:srgbClr val="002060"/>
              </a:solidFill>
            </a:endParaRPr>
          </a:p>
          <a:p>
            <a:endParaRPr lang="ru-RU" sz="4300" dirty="0">
              <a:solidFill>
                <a:srgbClr val="002060"/>
              </a:solidFill>
            </a:endParaRPr>
          </a:p>
          <a:p>
            <a:pPr algn="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5809" y="2117344"/>
            <a:ext cx="5502535" cy="397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59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ЦЕЛЬ:</a:t>
            </a:r>
            <a:r>
              <a:rPr lang="ru-RU" b="0" dirty="0">
                <a:effectLst/>
              </a:rPr>
              <a:t> забота о своем доме и </a:t>
            </a:r>
            <a:r>
              <a:rPr lang="ru-RU" b="0" dirty="0" smtClean="0">
                <a:effectLst/>
              </a:rPr>
              <a:t>отстаивание </a:t>
            </a:r>
            <a:r>
              <a:rPr lang="ru-RU" b="0" dirty="0">
                <a:effectLst/>
              </a:rPr>
              <a:t>интересов </a:t>
            </a:r>
            <a:r>
              <a:rPr lang="ru-RU" b="0" dirty="0" smtClean="0">
                <a:effectLst/>
              </a:rPr>
              <a:t>жителей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02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поддержка </a:t>
            </a:r>
            <a:r>
              <a:rPr lang="ru-RU" sz="4000" dirty="0" err="1" smtClean="0">
                <a:solidFill>
                  <a:schemeClr val="accent3">
                    <a:lumMod val="75000"/>
                  </a:schemeClr>
                </a:solidFill>
              </a:rPr>
              <a:t>ТОСов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через специально сформированные программы, обеспечивающие </a:t>
            </a:r>
            <a:r>
              <a:rPr lang="ru-RU" sz="4000" dirty="0" err="1">
                <a:solidFill>
                  <a:schemeClr val="accent3">
                    <a:lumMod val="75000"/>
                  </a:schemeClr>
                </a:solidFill>
              </a:rPr>
              <a:t>софинансирование</a:t>
            </a:r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их  проектов</a:t>
            </a:r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0617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ТОСОВ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«Заря» д. Сенная Падь</a:t>
            </a:r>
          </a:p>
          <a:p>
            <a:r>
              <a:rPr lang="ru-RU" dirty="0" smtClean="0"/>
              <a:t>«Мечта» д. Романова</a:t>
            </a:r>
          </a:p>
          <a:p>
            <a:r>
              <a:rPr lang="ru-RU" dirty="0" smtClean="0"/>
              <a:t>«Созвездие» с. </a:t>
            </a:r>
            <a:r>
              <a:rPr lang="ru-RU" dirty="0" err="1" smtClean="0"/>
              <a:t>Холмогой</a:t>
            </a:r>
            <a:endParaRPr lang="ru-RU" dirty="0" smtClean="0"/>
          </a:p>
          <a:p>
            <a:r>
              <a:rPr lang="ru-RU" dirty="0" smtClean="0"/>
              <a:t>«Маячок» с. </a:t>
            </a:r>
            <a:r>
              <a:rPr lang="ru-RU" dirty="0" err="1" smtClean="0"/>
              <a:t>Холмогой</a:t>
            </a:r>
            <a:endParaRPr lang="ru-RU" dirty="0" smtClean="0"/>
          </a:p>
          <a:p>
            <a:r>
              <a:rPr lang="ru-RU" dirty="0" smtClean="0"/>
              <a:t>«Горный» с. </a:t>
            </a:r>
            <a:r>
              <a:rPr lang="ru-RU" dirty="0" err="1" smtClean="0"/>
              <a:t>Холмогой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15474"/>
              </p:ext>
            </p:extLst>
          </p:nvPr>
        </p:nvGraphicFramePr>
        <p:xfrm>
          <a:off x="971600" y="260648"/>
          <a:ext cx="7848872" cy="6408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/>
                <a:gridCol w="2376264"/>
                <a:gridCol w="4104456"/>
              </a:tblGrid>
              <a:tr h="305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ТОС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проекта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сумма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«Мечта»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Обустройство колодца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Трудовое участие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1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Озеленение детской площадки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Трудовое участие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1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школу по улицам  без конопли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Трудовое участие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Аллея Памяти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50000 рублей МО «Заларинский район»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Стела </a:t>
                      </a:r>
                      <a:r>
                        <a:rPr lang="ru-RU" sz="1600" dirty="0">
                          <a:effectLst/>
                        </a:rPr>
                        <a:t>«Романова»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10000 рублей ОО «Восход»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Стела </a:t>
                      </a:r>
                      <a:r>
                        <a:rPr lang="ru-RU" sz="1600" dirty="0">
                          <a:effectLst/>
                        </a:rPr>
                        <a:t>«Я люблю Романова»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Инициатива жителя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4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Заря»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«Времён связующая нить»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35000 рублей МО «Заларинский район»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37000 рублей МО «Холмогойское сельское поселение»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«Место Памяти»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Трудовое участие, спонсорская помощь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0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«Созвездие»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«Спартакиада </a:t>
                      </a:r>
                      <a:r>
                        <a:rPr lang="ru-RU" sz="1600" dirty="0" err="1">
                          <a:effectLst/>
                        </a:rPr>
                        <a:t>ТОСов</a:t>
                      </a:r>
                      <a:r>
                        <a:rPr lang="ru-RU" sz="1600" dirty="0">
                          <a:effectLst/>
                        </a:rPr>
                        <a:t>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50000 рублей МО «</a:t>
                      </a:r>
                      <a:r>
                        <a:rPr lang="ru-RU" sz="1600" dirty="0" err="1">
                          <a:effectLst/>
                        </a:rPr>
                        <a:t>Заларинский</a:t>
                      </a:r>
                      <a:r>
                        <a:rPr lang="ru-RU" sz="1600" dirty="0">
                          <a:effectLst/>
                        </a:rPr>
                        <a:t> район»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1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«Обустройство зоны отдыха»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629000 рублей Местные инициативы граждан», трудовое участие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«Горный»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 </a:t>
                      </a:r>
                      <a:r>
                        <a:rPr lang="ru-RU" sz="1600" dirty="0" smtClean="0">
                          <a:effectLst/>
                        </a:rPr>
                        <a:t>Сделаем вместе»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Трудовое участие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0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«Маячок»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«Депутат</a:t>
                      </a:r>
                      <a:r>
                        <a:rPr lang="ru-RU" sz="1600" baseline="0" dirty="0" smtClean="0">
                          <a:effectLst/>
                        </a:rPr>
                        <a:t> и его команда»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3000 рублей МО «</a:t>
                      </a:r>
                      <a:r>
                        <a:rPr lang="ru-RU" sz="1600" dirty="0" err="1">
                          <a:effectLst/>
                        </a:rPr>
                        <a:t>Холмогойское</a:t>
                      </a:r>
                      <a:r>
                        <a:rPr lang="ru-RU" sz="1600" dirty="0">
                          <a:effectLst/>
                        </a:rPr>
                        <a:t> сельское поселение», трудовое участие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3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ТОС «Мечта»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Проект защитили и 50000 рублей на Аллею Памяти получили.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63440" y="1196752"/>
            <a:ext cx="4023360" cy="7920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Семью Родиных в Иркутск отправляли, где они медаль получали. </a:t>
            </a: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2" y="1484784"/>
            <a:ext cx="2422517" cy="323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988840"/>
            <a:ext cx="451250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0316" y="24492"/>
            <a:ext cx="1656184" cy="110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57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Инициативу проявили и вот такую стелу получили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2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63"/>
          <a:stretch/>
        </p:blipFill>
        <p:spPr bwMode="auto">
          <a:xfrm>
            <a:off x="971600" y="980728"/>
            <a:ext cx="808365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61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187624" y="1038029"/>
            <a:ext cx="3657600" cy="968896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3600" dirty="0"/>
              <a:t>Участие в оказании помощи подтопленным территориям принимали</a:t>
            </a:r>
          </a:p>
        </p:txBody>
      </p:sp>
      <p:pic>
        <p:nvPicPr>
          <p:cNvPr id="15364" name="Picture 4" descr="C:\Users\Администратор\Desktop\благоустройство\IMG_20190702_1145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60032" y="1412776"/>
            <a:ext cx="3336038" cy="4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81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Участие жителей в совместной работе по благоустройству территории и поддержанию её в надлежащем состоянии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Обустроили ключ в д. Романова жители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Провели озеленение детской площадки </a:t>
            </a:r>
            <a:endParaRPr lang="ru-RU" dirty="0"/>
          </a:p>
        </p:txBody>
      </p:sp>
      <p:pic>
        <p:nvPicPr>
          <p:cNvPr id="11266" name="Picture 2" descr="C:\Users\Администратор\Desktop\благоустройство\IMG-4cbaa14c5190d8d589a30ee23f9b9e71-V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5893" y="1817861"/>
            <a:ext cx="3225338" cy="241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Администратор\Desktop\благоустройство\IMG-fb958d1588d23528411572c19b2b27ec-V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01468" y="1128371"/>
            <a:ext cx="2698924" cy="359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06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СУБСИДИЯ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r>
              <a:rPr lang="ru-RU" dirty="0" smtClean="0"/>
              <a:t>Оформление </a:t>
            </a:r>
            <a:r>
              <a:rPr lang="ru-RU" dirty="0"/>
              <a:t>документов – 258 чел.</a:t>
            </a:r>
          </a:p>
          <a:p>
            <a:pPr marL="82296" indent="0">
              <a:buNone/>
            </a:pPr>
            <a:r>
              <a:rPr lang="ru-RU" dirty="0"/>
              <a:t>    на сумму -914 000</a:t>
            </a:r>
          </a:p>
          <a:p>
            <a:endParaRPr lang="ru-RU" dirty="0"/>
          </a:p>
        </p:txBody>
      </p:sp>
      <p:pic>
        <p:nvPicPr>
          <p:cNvPr id="8" name="Picture 3" descr="F:\социальный контракт\IMG_20190515_1216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14872" y="1524000"/>
            <a:ext cx="3498056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34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200" b="1" dirty="0" smtClean="0"/>
              <a:t>ТВОРЧЕСКОЕ СОТРУДНИЧЕСТВО</a:t>
            </a:r>
            <a:br>
              <a:rPr lang="ru-RU" sz="3200" b="1" dirty="0" smtClean="0"/>
            </a:br>
            <a:r>
              <a:rPr lang="ru-RU" sz="3200" b="1" dirty="0" smtClean="0"/>
              <a:t>Участие в Проекте </a:t>
            </a:r>
            <a:r>
              <a:rPr lang="ru-RU" sz="3200" b="1" dirty="0" smtClean="0">
                <a:solidFill>
                  <a:srgbClr val="C00000"/>
                </a:solidFill>
              </a:rPr>
              <a:t>«С песней от села к селу»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Администратор\Desktop\собрания\IMG-df9e2720b95eccf3a5149ddb7b232981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334322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5" y="116632"/>
            <a:ext cx="1656184" cy="182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8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36931" y="1555490"/>
            <a:ext cx="3453938" cy="46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548680"/>
            <a:ext cx="3498056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3341687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580" y="764704"/>
            <a:ext cx="7311595" cy="548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2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ТОС «МАЯЧОК»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Ограждение детской площадки обновили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1012490"/>
          </a:xfrm>
        </p:spPr>
        <p:txBody>
          <a:bodyPr>
            <a:noAutofit/>
          </a:bodyPr>
          <a:lstStyle/>
          <a:p>
            <a:r>
              <a:rPr lang="ru-RU" sz="2800" dirty="0" smtClean="0"/>
              <a:t>И группу «Ладушки» на площадку пригласили</a:t>
            </a:r>
            <a:endParaRPr lang="ru-RU" sz="2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5893" y="1817861"/>
            <a:ext cx="3225338" cy="241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 descr="C:\Users\Администратор\Desktop\Новая папка (5)\IMG_20190506_1804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64088" y="1700807"/>
            <a:ext cx="2592288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ТОС «ЗАРЯ»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Помощь всей деревней собирали и в г. Тулун отправляли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«Место Памяти» открывали и Ветерана Поздравляли</a:t>
            </a:r>
            <a:endParaRPr lang="ru-RU" dirty="0"/>
          </a:p>
        </p:txBody>
      </p:sp>
      <p:pic>
        <p:nvPicPr>
          <p:cNvPr id="17411" name="Picture 3" descr="C:\Users\Администратор\Desktop\Новая папка (5)\IMG_20190508_14312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08104" y="1196752"/>
            <a:ext cx="2986996" cy="398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Администратор\Desktop\благоустройство\IMG_20190702_1156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2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дминистратор\Desktop\Новая папка (5)\IMG_20190623_1135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72507" y="2511454"/>
            <a:ext cx="3582785" cy="268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Администратор\Desktop\Новая папка (5)\IMG_20190623_1043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14257" y="2511454"/>
            <a:ext cx="3582785" cy="268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idx="4294967295"/>
          </p:nvPr>
        </p:nvSpPr>
        <p:spPr>
          <a:xfrm>
            <a:off x="1619250" y="476250"/>
            <a:ext cx="7524750" cy="165735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35000</a:t>
            </a:r>
            <a:r>
              <a:rPr lang="ru-RU" dirty="0" smtClean="0"/>
              <a:t> рублей за Проект </a:t>
            </a:r>
            <a:r>
              <a:rPr lang="ru-RU" dirty="0" smtClean="0">
                <a:solidFill>
                  <a:srgbClr val="C00000"/>
                </a:solidFill>
              </a:rPr>
              <a:t>«Времен связующие нити»</a:t>
            </a:r>
            <a:r>
              <a:rPr lang="ru-RU" dirty="0" smtClean="0"/>
              <a:t> получили, костюмы сшили и участие в Сабантуе принимали, гостей с других районов угощали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1440160" cy="178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99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 Татарский Центр «</a:t>
            </a:r>
            <a:r>
              <a:rPr lang="ru-RU" dirty="0" err="1" smtClean="0"/>
              <a:t>Чишма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122" name="Picture 2" descr="C:\Users\Администратор\Desktop\Новая папка (5)\IMG_20190623_125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67255" y="1584960"/>
            <a:ext cx="6035040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59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Представление команды на областном Сабантуе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Администратор\Desktop\Новая папка (5)\IMG_20190623_1135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99929" y="234888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esktop\Новая папка (5)\IMG_20190623_1212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60032" y="2204864"/>
            <a:ext cx="4039985" cy="302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862" y="332656"/>
            <a:ext cx="1800200" cy="95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24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726" y="0"/>
            <a:ext cx="6438074" cy="1600200"/>
          </a:xfrm>
        </p:spPr>
        <p:txBody>
          <a:bodyPr/>
          <a:lstStyle/>
          <a:p>
            <a:r>
              <a:rPr lang="ru-RU" dirty="0" smtClean="0"/>
              <a:t>Татарская Кухня</a:t>
            </a:r>
            <a:endParaRPr lang="ru-RU" dirty="0"/>
          </a:p>
        </p:txBody>
      </p:sp>
      <p:pic>
        <p:nvPicPr>
          <p:cNvPr id="4098" name="Picture 2" descr="C:\Users\Администратор\Desktop\Новая папка (5)\IMG_20190623_1139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43608" y="2132856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Новая папка (5)\IMG_20190623_1243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2040" y="2060848"/>
            <a:ext cx="4039985" cy="302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05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Спортивные состязания 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67255" y="1584960"/>
            <a:ext cx="6035040" cy="45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1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СОЦИАЛЬНЫЙ КОНТРАКТ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25</a:t>
            </a:r>
            <a:r>
              <a:rPr lang="ru-RU" dirty="0" smtClean="0"/>
              <a:t> человек на сумму </a:t>
            </a:r>
            <a:r>
              <a:rPr lang="ru-RU" dirty="0" smtClean="0">
                <a:solidFill>
                  <a:srgbClr val="C00000"/>
                </a:solidFill>
              </a:rPr>
              <a:t>2300000</a:t>
            </a:r>
            <a:r>
              <a:rPr lang="ru-RU" dirty="0" smtClean="0"/>
              <a:t> рублей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91680" y="1916832"/>
            <a:ext cx="3057128" cy="407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F:\2019-05-22\99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3" y="1916832"/>
            <a:ext cx="3177671" cy="423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2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Победительницы в национальной игре</a:t>
            </a:r>
            <a:endParaRPr lang="ru-RU" dirty="0"/>
          </a:p>
        </p:txBody>
      </p:sp>
      <p:pic>
        <p:nvPicPr>
          <p:cNvPr id="7170" name="Picture 2" descr="C:\Users\Администратор\Desktop\Новая папка (5)\IMG_20190623_1649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67255" y="1584960"/>
            <a:ext cx="6035040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71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«Мы разные –мы вместе» </a:t>
            </a:r>
            <a:br>
              <a:rPr lang="ru-RU" dirty="0" smtClean="0"/>
            </a:br>
            <a:r>
              <a:rPr lang="ru-RU" dirty="0" smtClean="0"/>
              <a:t>участие </a:t>
            </a:r>
            <a:br>
              <a:rPr lang="ru-RU" dirty="0" smtClean="0"/>
            </a:br>
            <a:r>
              <a:rPr lang="ru-RU" dirty="0" smtClean="0"/>
              <a:t>в районном мероприятии</a:t>
            </a:r>
            <a:endParaRPr lang="ru-RU" dirty="0"/>
          </a:p>
        </p:txBody>
      </p:sp>
      <p:pic>
        <p:nvPicPr>
          <p:cNvPr id="13315" name="Picture 3" descr="C:\Users\Администратор\Desktop\Новая папка (5)\IMG_20190629_1631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64782" y="2333105"/>
            <a:ext cx="4039985" cy="302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2016224" cy="149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52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ТОС «Горный»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7" name="Picture 3" descr="C:\Users\Администратор\Desktop\Новая папка (5)\IMG_20190505_1502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59632" y="1772816"/>
            <a:ext cx="3096344" cy="413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Администратор\Desktop\Новая папка (5)\IMG_20190505_13042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1772816"/>
            <a:ext cx="376207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Готовимся к участию в Проекте  «Спартакиада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ТОСов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782156" y="1528474"/>
            <a:ext cx="2963487" cy="465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17177" y="2014768"/>
            <a:ext cx="2576945" cy="368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22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ТОС «СОЗВЕЗДИЕ»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Объект 5" descr="C:\Users\Администратор\Desktop\собрания\IMG_20190304_161352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100" y="2484437"/>
            <a:ext cx="3657600" cy="2743200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23659" y="2012690"/>
            <a:ext cx="2763982" cy="368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79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Первоклашкам портфели вручили- Фонд Юрия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Тена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и своих фермеров за вклад в Акцию Благодарили!!!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194" name="Picture 2" descr="E:\2019-09-19\16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98427" y="1607820"/>
            <a:ext cx="5972695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3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Праздник для детей повторили и отличные школьные наборы от Фонда получили!!!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760984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64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ТОС «СОЗВЕЗДИЕ»</a:t>
            </a:r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000" dirty="0" smtClean="0"/>
              <a:t>Проект «Спартакиада </a:t>
            </a:r>
            <a:r>
              <a:rPr lang="ru-RU" sz="4000" dirty="0" err="1" smtClean="0"/>
              <a:t>ТОСов</a:t>
            </a:r>
            <a:r>
              <a:rPr lang="ru-RU" sz="4000" dirty="0" smtClean="0"/>
              <a:t>» </a:t>
            </a:r>
            <a:br>
              <a:rPr lang="ru-RU" sz="4000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50000 </a:t>
            </a:r>
            <a:r>
              <a:rPr lang="ru-RU" sz="3600" b="1" dirty="0">
                <a:solidFill>
                  <a:srgbClr val="C00000"/>
                </a:solidFill>
              </a:rPr>
              <a:t>рублей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100" dirty="0">
                <a:solidFill>
                  <a:srgbClr val="002060"/>
                </a:solidFill>
              </a:rPr>
              <a:t>Команда поселения на районных летних играх </a:t>
            </a:r>
          </a:p>
        </p:txBody>
      </p:sp>
      <p:pic>
        <p:nvPicPr>
          <p:cNvPr id="12290" name="Picture 2" descr="C:\Users\Администратор\Desktop\Новая папка (5)\IMG_20190629_1118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64782" y="2333105"/>
            <a:ext cx="4039985" cy="302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8458"/>
            <a:ext cx="1512168" cy="187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32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Пять </a:t>
            </a:r>
            <a:r>
              <a:rPr lang="ru-RU" sz="3600" dirty="0" err="1" smtClean="0"/>
              <a:t>ТОСов</a:t>
            </a:r>
            <a:r>
              <a:rPr lang="ru-RU" sz="3600" dirty="0" smtClean="0"/>
              <a:t> участие в Спартакиаде принимали …..( соревновались, на сцене выступали)  и на оформление Новогодних Ёлок  призы получали</a:t>
            </a:r>
            <a:endParaRPr lang="ru-RU" sz="36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5616" y="1844824"/>
            <a:ext cx="3497018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Администратор\Desktop\тосы\IMG_20191018_151210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1988840"/>
            <a:ext cx="4176464" cy="410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42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Администратор\Desktop\тосы\IMG_20191018_172548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7" y="260648"/>
            <a:ext cx="588803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Администратор\Desktop\тосы\IMG_20191018_1715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76850" y="2484437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7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Земельные отношения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dirty="0" smtClean="0"/>
              <a:t>На </a:t>
            </a:r>
            <a:r>
              <a:rPr lang="ru-RU" dirty="0"/>
              <a:t>31.12.2019г    имеется  земельных участков   - 458</a:t>
            </a:r>
          </a:p>
          <a:p>
            <a:pPr marL="82296" indent="0">
              <a:buNone/>
            </a:pPr>
            <a:r>
              <a:rPr lang="ru-RU" dirty="0"/>
              <a:t>Всего оформлено в собственность    - 443</a:t>
            </a:r>
          </a:p>
          <a:p>
            <a:pPr marL="82296" indent="0">
              <a:buNone/>
            </a:pPr>
            <a:r>
              <a:rPr lang="ru-RU" dirty="0"/>
              <a:t>Оформлено:  96.7 %</a:t>
            </a:r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r>
              <a:rPr lang="ru-RU" b="1" dirty="0"/>
              <a:t>2. По невостребованным сельскохозяйственным землям :</a:t>
            </a:r>
            <a:endParaRPr lang="ru-RU" dirty="0"/>
          </a:p>
          <a:p>
            <a:pPr marL="82296" indent="0">
              <a:buNone/>
            </a:pPr>
            <a:r>
              <a:rPr lang="ru-RU" dirty="0"/>
              <a:t>Всего  дольщиков на 01.02.1992    -792       –  8361 га</a:t>
            </a:r>
          </a:p>
          <a:p>
            <a:pPr marL="82296" indent="0">
              <a:buNone/>
            </a:pPr>
            <a:r>
              <a:rPr lang="ru-RU" dirty="0"/>
              <a:t>Оформлено в собственность: - 7592га</a:t>
            </a:r>
          </a:p>
          <a:p>
            <a:pPr marL="82296" indent="0">
              <a:buNone/>
            </a:pPr>
            <a:r>
              <a:rPr lang="ru-RU" dirty="0"/>
              <a:t>В стадии оформления по выделам среди дольщиков: - 724,5 га,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9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Дню МАМ – конкурс проводили </a:t>
            </a:r>
            <a:br>
              <a:rPr lang="ru-RU" dirty="0" smtClean="0"/>
            </a:br>
            <a:r>
              <a:rPr lang="ru-RU" dirty="0" smtClean="0"/>
              <a:t>«Ажурный лоскуток»- все </a:t>
            </a:r>
            <a:r>
              <a:rPr lang="ru-RU" dirty="0" err="1" smtClean="0"/>
              <a:t>ТОСы</a:t>
            </a:r>
            <a:r>
              <a:rPr lang="ru-RU" dirty="0" smtClean="0"/>
              <a:t> для участия  пригласили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985067" y="1447800"/>
            <a:ext cx="639941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1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/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Учителя участники Акции «Скажи «Спасибо» своему учителю»-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ученица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Круглова Аня вошла в десятку победителей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259632" y="2060848"/>
            <a:ext cx="3395749" cy="45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212976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Картинки по запросу логотипы властей иркут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5" descr="Картинки по запросу логотипы властей иркутской област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206" y="39106"/>
            <a:ext cx="1985798" cy="148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07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3100" dirty="0">
                <a:solidFill>
                  <a:srgbClr val="FF0000"/>
                </a:solidFill>
              </a:rPr>
              <a:t>КОНКУРС </a:t>
            </a:r>
            <a:r>
              <a:rPr lang="ru-RU" sz="3100" dirty="0" smtClean="0">
                <a:solidFill>
                  <a:srgbClr val="FF0000"/>
                </a:solidFill>
              </a:rPr>
              <a:t>городов России «ГОРОДА </a:t>
            </a:r>
            <a:r>
              <a:rPr lang="ru-RU" sz="3100" dirty="0">
                <a:solidFill>
                  <a:srgbClr val="FF0000"/>
                </a:solidFill>
              </a:rPr>
              <a:t>ДЛЯ ДЕТЕЙ 2019</a:t>
            </a:r>
            <a:r>
              <a:rPr lang="ru-RU" sz="3100" dirty="0" smtClean="0">
                <a:solidFill>
                  <a:srgbClr val="FF0000"/>
                </a:solidFill>
              </a:rPr>
              <a:t>»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Фонд поддержки детей, находящихся  в трудной жизненной ситуации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Администратор\Desktop\тосы\IMG_20191212_2124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35100" y="2484437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дминистратор\Desktop\Город территория детства\IMG_20190614_0854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64088" y="2060848"/>
            <a:ext cx="3291840" cy="438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58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4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«Круглый стол» с Общественной Палатой Иркутской области проводили об успехах своих говорили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514872" y="1524000"/>
            <a:ext cx="3498056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356622" y="1524000"/>
            <a:ext cx="3498056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483298"/>
            <a:ext cx="968830" cy="146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34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КОМАНДА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25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ВЫВОДЫ: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 Проекты находят финансовую поддержку на всех уровнях власти.</a:t>
            </a:r>
          </a:p>
          <a:p>
            <a:r>
              <a:rPr lang="ru-RU" dirty="0" smtClean="0"/>
              <a:t>2. Подготовка активных граждан, которые организуют жителей на участие.</a:t>
            </a:r>
          </a:p>
          <a:p>
            <a:r>
              <a:rPr lang="ru-RU" dirty="0" smtClean="0"/>
              <a:t>3. Уважать , поддерживать  инициативы граждан и поощрять.</a:t>
            </a:r>
          </a:p>
          <a:p>
            <a:r>
              <a:rPr lang="ru-RU" dirty="0" smtClean="0"/>
              <a:t>4. Ресурсный Центр – объединяет и координирует работу </a:t>
            </a:r>
            <a:r>
              <a:rPr lang="ru-RU" dirty="0" err="1" smtClean="0"/>
              <a:t>ТОСов</a:t>
            </a:r>
            <a:r>
              <a:rPr lang="ru-RU" dirty="0" smtClean="0"/>
              <a:t> и общественных организаций 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НА </a:t>
            </a:r>
            <a:r>
              <a:rPr lang="ru-RU" dirty="0" smtClean="0">
                <a:solidFill>
                  <a:srgbClr val="FF0000"/>
                </a:solidFill>
              </a:rPr>
              <a:t>2020</a:t>
            </a:r>
            <a:r>
              <a:rPr lang="ru-RU" dirty="0" smtClean="0"/>
              <a:t> ГОД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buAutoNum type="arabicPeriod"/>
            </a:pPr>
            <a:r>
              <a:rPr lang="ru-RU" sz="2600" dirty="0" smtClean="0"/>
              <a:t>Спортивная площадка д. Романова </a:t>
            </a:r>
          </a:p>
          <a:p>
            <a:pPr marL="82296" indent="0">
              <a:buNone/>
            </a:pPr>
            <a:r>
              <a:rPr lang="ru-RU" sz="2600" dirty="0" smtClean="0"/>
              <a:t>(местные инициативы граждан-);</a:t>
            </a:r>
          </a:p>
          <a:p>
            <a:pPr marL="82296" indent="0">
              <a:buNone/>
            </a:pPr>
            <a:r>
              <a:rPr lang="ru-RU" sz="2600" dirty="0" smtClean="0"/>
              <a:t>2. Строительство дома культуры в д. Романова; </a:t>
            </a:r>
          </a:p>
          <a:p>
            <a:pPr marL="82296" indent="0">
              <a:buNone/>
            </a:pPr>
            <a:r>
              <a:rPr lang="ru-RU" sz="2600" dirty="0" smtClean="0"/>
              <a:t>3. Строительство двухквартирного дома в д. Романова (переселение из ветхого жилья);</a:t>
            </a:r>
          </a:p>
          <a:p>
            <a:pPr marL="82296" indent="0">
              <a:buNone/>
            </a:pPr>
            <a:r>
              <a:rPr lang="ru-RU" sz="2600" dirty="0" smtClean="0"/>
              <a:t>4. Народные инициативы граждан;</a:t>
            </a:r>
          </a:p>
          <a:p>
            <a:pPr marL="82296" indent="0">
              <a:buNone/>
            </a:pPr>
            <a:r>
              <a:rPr lang="ru-RU" sz="2600" dirty="0" smtClean="0"/>
              <a:t>5.Участие в социально значимых проектах МО «</a:t>
            </a:r>
            <a:r>
              <a:rPr lang="ru-RU" sz="2600" dirty="0" err="1" smtClean="0"/>
              <a:t>Заларинский</a:t>
            </a:r>
            <a:r>
              <a:rPr lang="ru-RU" sz="2600" dirty="0" smtClean="0"/>
              <a:t> район»;</a:t>
            </a:r>
          </a:p>
          <a:p>
            <a:pPr marL="82296" indent="0">
              <a:buNone/>
            </a:pPr>
            <a:r>
              <a:rPr lang="ru-RU" sz="2600" dirty="0" smtClean="0"/>
              <a:t>6. Празднование Юбилеев поселения;</a:t>
            </a:r>
          </a:p>
          <a:p>
            <a:pPr marL="82296" indent="0">
              <a:buNone/>
            </a:pPr>
            <a:r>
              <a:rPr lang="ru-RU" sz="2600" dirty="0" smtClean="0"/>
              <a:t>7. Достойная встреча 75 –</a:t>
            </a:r>
            <a:r>
              <a:rPr lang="ru-RU" sz="2600" dirty="0" err="1" smtClean="0"/>
              <a:t>летия</a:t>
            </a:r>
            <a:r>
              <a:rPr lang="ru-RU" sz="2600" dirty="0" smtClean="0"/>
              <a:t> Победы.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3326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ПРОБЛЕМЫ: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Ремонт поселенческого моста.</a:t>
            </a:r>
          </a:p>
          <a:p>
            <a:r>
              <a:rPr lang="ru-RU" dirty="0" smtClean="0"/>
              <a:t>Питьевая вода в д. Сенная Падь и в </a:t>
            </a:r>
          </a:p>
          <a:p>
            <a:pPr marL="82296" indent="0">
              <a:buNone/>
            </a:pPr>
            <a:r>
              <a:rPr lang="ru-RU" dirty="0" smtClean="0"/>
              <a:t>д. Романова.</a:t>
            </a:r>
          </a:p>
          <a:p>
            <a:pPr marL="82296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02091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62764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ВНИМАНИЕ!!!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2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Коллектив администрации - активный участник и инициатор всех мероприятий по благоустройству</a:t>
            </a:r>
            <a:endParaRPr lang="ru-RU" sz="2800" dirty="0"/>
          </a:p>
        </p:txBody>
      </p:sp>
      <p:pic>
        <p:nvPicPr>
          <p:cNvPr id="1026" name="Picture 2" descr="F:\2019-05-13\2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4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Проведены работы по ликвидации несанкционированных свалок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86847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 скашивание конопли 15000 рублей, кроме этого ежедневно  пожарные косили её, вручную вырывали, трактором </a:t>
            </a:r>
            <a:r>
              <a:rPr lang="ru-RU" dirty="0" err="1" smtClean="0"/>
              <a:t>гуртовали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1084498"/>
          </a:xfrm>
        </p:spPr>
        <p:txBody>
          <a:bodyPr>
            <a:normAutofit/>
          </a:bodyPr>
          <a:lstStyle/>
          <a:p>
            <a:r>
              <a:rPr lang="ru-RU" dirty="0" smtClean="0"/>
              <a:t>На очистку канав 75000 рублей</a:t>
            </a:r>
          </a:p>
          <a:p>
            <a:r>
              <a:rPr lang="ru-RU" dirty="0" smtClean="0"/>
              <a:t>(свалки в д. Сенная Падь, д. Романова, и в с. </a:t>
            </a:r>
            <a:r>
              <a:rPr lang="ru-RU" dirty="0" err="1" smtClean="0"/>
              <a:t>Холмогой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1506" name="Picture 2" descr="C:\Users\Администратор\Desktop\Новая папка (5)\IMG_20190624_16083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3568" y="1255095"/>
            <a:ext cx="2826163" cy="376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07904" y="2132856"/>
            <a:ext cx="5017556" cy="282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9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697</TotalTime>
  <Words>1281</Words>
  <Application>Microsoft Office PowerPoint</Application>
  <PresentationFormat>Экран (4:3)</PresentationFormat>
  <Paragraphs>249</Paragraphs>
  <Slides>78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79" baseType="lpstr">
      <vt:lpstr>Солнцестояние</vt:lpstr>
      <vt:lpstr>       ОТЧЁТ  ГЛАВЫ </vt:lpstr>
      <vt:lpstr>Исполнение бюджета</vt:lpstr>
      <vt:lpstr>Безвозмездные</vt:lpstr>
      <vt:lpstr>ДЕМОГРАФИЧЕСКИЙ СОСТАВ НАСЕЛЕНИЯ </vt:lpstr>
      <vt:lpstr>СУБСИДИЯ </vt:lpstr>
      <vt:lpstr>СОЦИАЛЬНЫЙ КОНТРАКТ 25 человек на сумму 2300000 рублей</vt:lpstr>
      <vt:lpstr>Земельные отношения</vt:lpstr>
      <vt:lpstr>Коллектив администрации - активный участник и инициатор всех мероприятий по благоустройству</vt:lpstr>
      <vt:lpstr>Проведены работы по ликвидации несанкционированных свалок</vt:lpstr>
      <vt:lpstr>Санитарное состояние населённого пункта</vt:lpstr>
      <vt:lpstr>Творческий подход жителей и  коллективов </vt:lpstr>
      <vt:lpstr>Состояние уличного освещения.</vt:lpstr>
      <vt:lpstr>Дорожная деятельность</vt:lpstr>
      <vt:lpstr>Пожарная безопасность</vt:lpstr>
      <vt:lpstr>Наличие и содержание въездных  знаков</vt:lpstr>
      <vt:lpstr>Состояние объектов инфраструктуры</vt:lpstr>
      <vt:lpstr>Участок благоухает цветами, проявляет коллектив творческие задумки</vt:lpstr>
      <vt:lpstr>Романовская НОШ</vt:lpstr>
      <vt:lpstr>Презентация PowerPoint</vt:lpstr>
      <vt:lpstr>С любовью оформили и ухаживали за клумбами технические работники Дома Досуга.</vt:lpstr>
      <vt:lpstr>Санитарное состояние прилегающей территории</vt:lpstr>
      <vt:lpstr>Территория детского садика всегда ухожена, творчески оформлена силами самих работников.</vt:lpstr>
      <vt:lpstr>Презентация PowerPoint</vt:lpstr>
      <vt:lpstr>ПРОЕКТ «ОБУСТРОЙСТВО ЗОНЫ ОТДЫХА»</vt:lpstr>
      <vt:lpstr>Покраска всех игровых и спортивных элементов</vt:lpstr>
      <vt:lpstr>Волонтёрский отряд  пополнили ребята из начальной школы</vt:lpstr>
      <vt:lpstr>МОЙГАН</vt:lpstr>
      <vt:lpstr>ПРИОБРЕТЕНИЕ СПОРТИВНОЙ ФОРМЫ и МЯЧЕЙ</vt:lpstr>
      <vt:lpstr>Команда поселения на районных летних играх</vt:lpstr>
      <vt:lpstr>ПОБЕДА-2 МЕСТО!!!</vt:lpstr>
      <vt:lpstr>СОРТЫ</vt:lpstr>
      <vt:lpstr>ТРОИЦК</vt:lpstr>
      <vt:lpstr>Многофункциональная площадка</vt:lpstr>
      <vt:lpstr>Наличие и содержание в чистоте контейнерных площадок для мусора</vt:lpstr>
      <vt:lpstr>Санитарная очистка, содержание территорий вдоль дорог </vt:lpstr>
      <vt:lpstr>Состояние дорог, остановочных павильонов</vt:lpstr>
      <vt:lpstr>Ставер Александра –инициатор установки пешеходного перехода для учеников начальной школы (приобретено знаков на 71 тыс.р.)</vt:lpstr>
      <vt:lpstr>Состояние водоёмов, их береговой зоны.</vt:lpstr>
      <vt:lpstr>Количество административных протоколов о нарушении правил благоустройства</vt:lpstr>
      <vt:lpstr>Презентация PowerPoint</vt:lpstr>
      <vt:lpstr>ЦЕЛЬ: забота о своем доме и отстаивание интересов жителей</vt:lpstr>
      <vt:lpstr>Задача:</vt:lpstr>
      <vt:lpstr>5 ТОСОВ </vt:lpstr>
      <vt:lpstr>Презентация PowerPoint</vt:lpstr>
      <vt:lpstr>ТОС «Мечта»</vt:lpstr>
      <vt:lpstr>Инициативу проявили и вот такую стелу получили</vt:lpstr>
      <vt:lpstr>Презентация PowerPoint</vt:lpstr>
      <vt:lpstr>Презентация PowerPoint</vt:lpstr>
      <vt:lpstr>Участие жителей в совместной работе по благоустройству территории и поддержанию её в надлежащем состоянии</vt:lpstr>
      <vt:lpstr>ТВОРЧЕСКОЕ СОТРУДНИЧЕСТВО Участие в Проекте «С песней от села к селу»</vt:lpstr>
      <vt:lpstr>Презентация PowerPoint</vt:lpstr>
      <vt:lpstr>Презентация PowerPoint</vt:lpstr>
      <vt:lpstr>ТОС «МАЯЧОК»</vt:lpstr>
      <vt:lpstr>ТОС «ЗАРЯ»</vt:lpstr>
      <vt:lpstr>Презентация PowerPoint</vt:lpstr>
      <vt:lpstr>Наш Татарский Центр «Чишма»</vt:lpstr>
      <vt:lpstr>Представление команды на областном Сабантуе</vt:lpstr>
      <vt:lpstr>Татарская Кухня</vt:lpstr>
      <vt:lpstr>Спортивные состязания </vt:lpstr>
      <vt:lpstr>Победительницы в национальной игре</vt:lpstr>
      <vt:lpstr>«Мы разные –мы вместе»  участие  в районном мероприятии</vt:lpstr>
      <vt:lpstr>ТОС «Горный» </vt:lpstr>
      <vt:lpstr>Готовимся к участию в Проекте  «Спартакиада ТОСов»</vt:lpstr>
      <vt:lpstr>ТОС «СОЗВЕЗДИЕ»</vt:lpstr>
      <vt:lpstr>Первоклашкам портфели вручили- Фонд Юрия Тена и своих фермеров за вклад в Акцию Благодарили!!!</vt:lpstr>
      <vt:lpstr>Праздник для детей повторили и отличные школьные наборы от Фонда получили!!!</vt:lpstr>
      <vt:lpstr> ТОС «СОЗВЕЗДИЕ» Проект «Спартакиада ТОСов»  50000 рублей Команда поселения на районных летних играх </vt:lpstr>
      <vt:lpstr>Пять ТОСов участие в Спартакиаде принимали …..( соревновались, на сцене выступали)  и на оформление Новогодних Ёлок  призы получали</vt:lpstr>
      <vt:lpstr>Презентация PowerPoint</vt:lpstr>
      <vt:lpstr>К Дню МАМ – конкурс проводили  «Ажурный лоскуток»- все ТОСы для участия  пригласили</vt:lpstr>
      <vt:lpstr>  Учителя участники Акции «Скажи «Спасибо» своему учителю»- ученица  Круглова Аня вошла в десятку победителей </vt:lpstr>
      <vt:lpstr>КОНКУРС городов России «ГОРОДА ДЛЯ ДЕТЕЙ 2019» Фонд поддержки детей, находящихся  в трудной жизненной ситуации</vt:lpstr>
      <vt:lpstr> «Круглый стол» с Общественной Палатой Иркутской области проводили об успехах своих говорили</vt:lpstr>
      <vt:lpstr>КОМАНДА </vt:lpstr>
      <vt:lpstr>ВЫВОДЫ:</vt:lpstr>
      <vt:lpstr>ЗАДАЧИ НА 2020 ГОД</vt:lpstr>
      <vt:lpstr>ПРОБЛЕМЫ: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ПО БЛАГОУСТРОЙСТВУ</dc:title>
  <dc:creator>Администратор 1</dc:creator>
  <cp:lastModifiedBy>User Windows</cp:lastModifiedBy>
  <cp:revision>61</cp:revision>
  <cp:lastPrinted>2019-10-02T01:51:51Z</cp:lastPrinted>
  <dcterms:created xsi:type="dcterms:W3CDTF">2019-09-12T01:37:46Z</dcterms:created>
  <dcterms:modified xsi:type="dcterms:W3CDTF">2020-02-27T07:22:25Z</dcterms:modified>
</cp:coreProperties>
</file>