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2" r:id="rId2"/>
    <p:sldId id="288" r:id="rId3"/>
    <p:sldId id="317" r:id="rId4"/>
    <p:sldId id="318" r:id="rId5"/>
    <p:sldId id="266" r:id="rId6"/>
    <p:sldId id="300" r:id="rId7"/>
    <p:sldId id="256" r:id="rId8"/>
    <p:sldId id="268" r:id="rId9"/>
    <p:sldId id="285" r:id="rId10"/>
    <p:sldId id="267" r:id="rId11"/>
    <p:sldId id="309" r:id="rId12"/>
    <p:sldId id="284" r:id="rId13"/>
    <p:sldId id="296" r:id="rId14"/>
    <p:sldId id="297" r:id="rId15"/>
    <p:sldId id="299" r:id="rId16"/>
    <p:sldId id="314" r:id="rId17"/>
    <p:sldId id="283" r:id="rId18"/>
    <p:sldId id="294" r:id="rId19"/>
    <p:sldId id="269" r:id="rId20"/>
    <p:sldId id="286" r:id="rId21"/>
    <p:sldId id="298" r:id="rId22"/>
    <p:sldId id="302" r:id="rId23"/>
    <p:sldId id="279" r:id="rId24"/>
    <p:sldId id="310" r:id="rId25"/>
    <p:sldId id="289" r:id="rId26"/>
    <p:sldId id="290" r:id="rId27"/>
    <p:sldId id="291" r:id="rId28"/>
    <p:sldId id="292" r:id="rId29"/>
    <p:sldId id="301" r:id="rId30"/>
    <p:sldId id="276" r:id="rId31"/>
    <p:sldId id="280" r:id="rId32"/>
    <p:sldId id="306" r:id="rId33"/>
    <p:sldId id="308" r:id="rId34"/>
    <p:sldId id="274" r:id="rId35"/>
    <p:sldId id="281" r:id="rId36"/>
    <p:sldId id="273" r:id="rId37"/>
    <p:sldId id="275" r:id="rId38"/>
    <p:sldId id="272" r:id="rId39"/>
    <p:sldId id="271" r:id="rId40"/>
    <p:sldId id="282" r:id="rId41"/>
    <p:sldId id="319" r:id="rId42"/>
    <p:sldId id="295" r:id="rId43"/>
    <p:sldId id="304" r:id="rId44"/>
    <p:sldId id="305" r:id="rId45"/>
    <p:sldId id="311" r:id="rId46"/>
    <p:sldId id="313" r:id="rId47"/>
    <p:sldId id="315" r:id="rId48"/>
    <p:sldId id="321" r:id="rId49"/>
    <p:sldId id="263" r:id="rId50"/>
    <p:sldId id="307" r:id="rId51"/>
    <p:sldId id="278" r:id="rId52"/>
    <p:sldId id="277" r:id="rId53"/>
    <p:sldId id="320" r:id="rId54"/>
    <p:sldId id="316" r:id="rId55"/>
    <p:sldId id="293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 varScale="1"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5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geraldika.ru/registr/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geraldika.ru/registr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8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МО «</a:t>
            </a:r>
            <a:r>
              <a:rPr lang="ru-RU" dirty="0" err="1" smtClean="0">
                <a:solidFill>
                  <a:srgbClr val="FF0000"/>
                </a:solidFill>
              </a:rPr>
              <a:t>Холмогойское</a:t>
            </a:r>
            <a:r>
              <a:rPr lang="ru-RU" dirty="0" smtClean="0">
                <a:solidFill>
                  <a:srgbClr val="FF0000"/>
                </a:solidFill>
              </a:rPr>
              <a:t> сельское поселение» приглашает…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Администратор\Desktop\фонд\00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728192" cy="237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дминистратор\Desktop\фонд\IMG_354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7087716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43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880" y="274638"/>
            <a:ext cx="673792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Средства Народных инициатив в благоустройство </a:t>
            </a:r>
            <a:r>
              <a:rPr lang="ru-RU" sz="2000" b="1" dirty="0" err="1" smtClean="0">
                <a:solidFill>
                  <a:srgbClr val="C00000"/>
                </a:solidFill>
              </a:rPr>
              <a:t>Сеннопадского</a:t>
            </a:r>
            <a:r>
              <a:rPr lang="ru-RU" sz="2000" b="1" dirty="0" smtClean="0">
                <a:solidFill>
                  <a:srgbClr val="C00000"/>
                </a:solidFill>
              </a:rPr>
              <a:t> Дома Досуга вложили, трудовое участие применили  и вот что получили!!!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Администратор\Desktop\благоустройство\IMG_20180922_12251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97026" y="1681537"/>
            <a:ext cx="3708847" cy="494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дминистратор\Desktop\благоустройство\IMG-28911af71e3277fe362c81074c04fe82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3312368" cy="441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дминистратор\Desktop\благоустройство\IMG_20180818_1657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697360" cy="226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79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Администратор\Desktop\2018-10-04\29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50890" y="2564904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ОАО «Восход»  внешний вид зданий  меняет и взор жителей к своей инфраструктуре привлекает пиломатериалом и техникой  поселению помогает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5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Магазины всегда рады покупателей принять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Администратор\Desktop\благоустройство\IMG_20181004_09090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благоустройство\IMG_20181004_09014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6395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94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Наши  жители магазины посещают -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Администратор\Desktop\костя\IMG_20181004_15482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истратор\Desktop\костя\IMG_20181004_15363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5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Потребительскую корзину наполняют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Администратор\Desktop\благоустройство\IMG_20181004_09032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Desktop\благоустройство\IMG_20181004_09014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6395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1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 хозяева их рекламой завлекают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Администратор\Desktop\благоустройство\IMG_20181004_09094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дминистратор\Desktop\благоустройство\IMG_20181004_09092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67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Продавцы территорию перед магазинами украшают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2290" name="Picture 2" descr="C:\Users\Администратор\Documents\Downloads\DCIM\фонтан, тос\P_20150619_12192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6275" y="3327305"/>
            <a:ext cx="3822700" cy="215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Администратор\Documents\Downloads\DCIM\фонтан, тос\P_20150619_12191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5025" y="3327305"/>
            <a:ext cx="3822700" cy="215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70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Домик в деревне. А что еще надо?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Солнышко чтобы светило в окне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Ветки сирени цветущей в ограде,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Маслом пейзаж на сосновой стене.</a:t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7410" name="Picture 2" descr="C:\Users\Администратор\Desktop\костя\IMG_20181004_15332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Администратор\Desktop\костя\IMG_20181004_15295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37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 программы вступаем – село своими домами преображаем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Администратор\Desktop\костя\IMG_20181004_15511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костя\IMG_20181004_15340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56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b="1" dirty="0" smtClean="0">
                <a:solidFill>
                  <a:srgbClr val="C00000"/>
                </a:solidFill>
              </a:rPr>
              <a:t>Творческие способности местных и </a:t>
            </a:r>
            <a:r>
              <a:rPr lang="ru-RU" sz="3100" b="1" dirty="0" err="1" smtClean="0">
                <a:solidFill>
                  <a:srgbClr val="C00000"/>
                </a:solidFill>
              </a:rPr>
              <a:t>заларинских</a:t>
            </a:r>
            <a:r>
              <a:rPr lang="ru-RU" sz="3100" b="1" dirty="0" smtClean="0">
                <a:solidFill>
                  <a:srgbClr val="C00000"/>
                </a:solidFill>
              </a:rPr>
              <a:t> умельцев для благоустройства своих придомовых территорий привлекаем</a:t>
            </a:r>
            <a:endParaRPr lang="ru-RU" sz="31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Администратор\Desktop\благоустройство\IMG_20180910_18192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9520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дминистратор\Desktop\благоустройство\IMG_20180910_18194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6395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23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823048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520" y="2674938"/>
            <a:ext cx="5992898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Добро пожаловать!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5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64705"/>
            <a:ext cx="8507288" cy="108011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Творческое оформление- </a:t>
            </a:r>
            <a:r>
              <a:rPr lang="ru-RU" dirty="0" err="1" smtClean="0">
                <a:solidFill>
                  <a:srgbClr val="C00000"/>
                </a:solidFill>
              </a:rPr>
              <a:t>Погуляева</a:t>
            </a:r>
            <a:r>
              <a:rPr lang="ru-RU" dirty="0" smtClean="0">
                <a:solidFill>
                  <a:srgbClr val="C00000"/>
                </a:solidFill>
              </a:rPr>
              <a:t> А.Р и </a:t>
            </a:r>
            <a:r>
              <a:rPr lang="ru-RU" dirty="0" err="1" smtClean="0">
                <a:solidFill>
                  <a:srgbClr val="C00000"/>
                </a:solidFill>
              </a:rPr>
              <a:t>Рахмеева</a:t>
            </a:r>
            <a:r>
              <a:rPr lang="ru-RU" dirty="0" smtClean="0">
                <a:solidFill>
                  <a:srgbClr val="C00000"/>
                </a:solidFill>
              </a:rPr>
              <a:t> Н.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Администратор\Desktop\благоустройство\IMG_20181004_0904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9517" y="3429000"/>
            <a:ext cx="359621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Администратор\Desktop\май 2018\2018-05-17\Внутренняя память\DCIM\Camera\P_20180508_14471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5025" y="3701955"/>
            <a:ext cx="3822700" cy="215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9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Усадьбы братьев </a:t>
            </a:r>
            <a:r>
              <a:rPr lang="ru-RU" b="1" dirty="0" err="1" smtClean="0">
                <a:solidFill>
                  <a:srgbClr val="C00000"/>
                </a:solidFill>
              </a:rPr>
              <a:t>Фарфудиновых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Администратор\Desktop\благоустройство\IMG_20181004_15082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Администратор\Desktop\благоустройство\IMG_20181004_15133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3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Старые дома разбираем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C:\Users\Администратор\Desktop\костя\IMG_20181004_15444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Администратор\Desktop\костя\IMG_20181004_15443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2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Вторую жизнь старому дому возвращаем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6386" name="Picture 2" descr="C:\Users\Администратор\Desktop\костя\IMG_20181004_15490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Администратор\Desktop\благоустройство\IMG_20181004_0859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2963466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92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3044" y="274638"/>
            <a:ext cx="4893755" cy="16421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Жителей в чистоте жить приучаем- мусор </a:t>
            </a:r>
            <a:r>
              <a:rPr lang="ru-RU" sz="3600" b="1" dirty="0" smtClean="0">
                <a:solidFill>
                  <a:srgbClr val="002060"/>
                </a:solidFill>
              </a:rPr>
              <a:t>все</a:t>
            </a:r>
            <a:r>
              <a:rPr lang="ru-RU" sz="3600" b="1" dirty="0" smtClean="0">
                <a:solidFill>
                  <a:srgbClr val="C00000"/>
                </a:solidFill>
              </a:rPr>
              <a:t> вместе </a:t>
            </a:r>
            <a:r>
              <a:rPr lang="ru-RU" b="1" dirty="0" smtClean="0">
                <a:solidFill>
                  <a:srgbClr val="002060"/>
                </a:solidFill>
              </a:rPr>
              <a:t>убираем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Администратор\Desktop\благоустройство\IMG-43a9c2be41dab3471c7d0ac36e224b56-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9592" y="3861048"/>
            <a:ext cx="3822700" cy="215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благоустройство\IMG-ab838db50912b42d1b49c53124d781dd-V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6395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\Desktop\благоустройство\IMG-cd10efbd25c3c849341fdaa063b2d5fe-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394266" cy="319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96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Топайте ножки по дорожке!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Содержимое 9" descr="P8230486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5992"/>
            <a:ext cx="4610072" cy="4572008"/>
          </a:xfrm>
        </p:spPr>
      </p:pic>
      <p:pic>
        <p:nvPicPr>
          <p:cNvPr id="6" name="Содержимое 5" descr="P8230466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3012680"/>
            <a:ext cx="3822700" cy="2780503"/>
          </a:xfrm>
        </p:spPr>
      </p:pic>
    </p:spTree>
    <p:extLst>
      <p:ext uri="{BB962C8B-B14F-4D97-AF65-F5344CB8AC3E}">
        <p14:creationId xmlns:p14="http://schemas.microsoft.com/office/powerpoint/2010/main" val="32968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8230462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57752" cy="3429000"/>
          </a:xfrm>
        </p:spPr>
      </p:pic>
      <p:pic>
        <p:nvPicPr>
          <p:cNvPr id="6" name="Содержимое 5" descr="P8230463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3286124"/>
          </a:xfrm>
        </p:spPr>
      </p:pic>
      <p:pic>
        <p:nvPicPr>
          <p:cNvPr id="7" name="Содержимое 4" descr="P823046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00"/>
            <a:ext cx="4429124" cy="3429000"/>
          </a:xfrm>
          <a:prstGeom prst="rect">
            <a:avLst/>
          </a:prstGeom>
        </p:spPr>
      </p:pic>
      <p:pic>
        <p:nvPicPr>
          <p:cNvPr id="10" name="Содержимое 5" descr="P823047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934" y="3286124"/>
            <a:ext cx="5214974" cy="357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9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8230478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4"/>
            <a:ext cx="4467196" cy="4500570"/>
          </a:xfrm>
        </p:spPr>
      </p:pic>
      <p:pic>
        <p:nvPicPr>
          <p:cNvPr id="6" name="Содержимое 5" descr="P8230477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2720545"/>
            <a:ext cx="3822700" cy="3364772"/>
          </a:xfrm>
        </p:spPr>
      </p:pic>
    </p:spTree>
    <p:extLst>
      <p:ext uri="{BB962C8B-B14F-4D97-AF65-F5344CB8AC3E}">
        <p14:creationId xmlns:p14="http://schemas.microsoft.com/office/powerpoint/2010/main" val="124426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Нам такое не встречалось и во сне,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Чтобы солнце загоралось на </a:t>
            </a:r>
            <a:r>
              <a:rPr lang="ru-RU" b="1" dirty="0" smtClean="0">
                <a:solidFill>
                  <a:srgbClr val="C00000"/>
                </a:solidFill>
              </a:rPr>
              <a:t>сосне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P8230475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" y="3573016"/>
            <a:ext cx="3822700" cy="2933275"/>
          </a:xfrm>
        </p:spPr>
      </p:pic>
      <p:pic>
        <p:nvPicPr>
          <p:cNvPr id="6" name="Содержимое 5" descr="P8230476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340" y="1533746"/>
            <a:ext cx="3822700" cy="3090206"/>
          </a:xfrm>
        </p:spPr>
      </p:pic>
      <p:pic>
        <p:nvPicPr>
          <p:cNvPr id="2051" name="Picture 3" descr="C:\Users\User\Desktop\P823047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879001"/>
            <a:ext cx="3531242" cy="2633468"/>
          </a:xfrm>
          <a:prstGeom prst="rect">
            <a:avLst/>
          </a:prstGeom>
          <a:noFill/>
        </p:spPr>
      </p:pic>
      <p:pic>
        <p:nvPicPr>
          <p:cNvPr id="2052" name="Picture 4" descr="C:\Users\User\Desktop\P823047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473004"/>
            <a:ext cx="3672408" cy="2509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75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Жизнь на месте не стоит – ремонтировать трассу велит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Администратор\Desktop\благоустройство\P_20171009_09215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6275" y="3327305"/>
            <a:ext cx="3822700" cy="215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дминистратор\Desktop\благоустройство\P_20171021_16181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87947" y="2679700"/>
            <a:ext cx="1936855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78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cap="all" dirty="0">
                <a:solidFill>
                  <a:srgbClr val="CC0000"/>
                </a:solidFill>
                <a:latin typeface="Verdana"/>
              </a:rPr>
              <a:t>ФЛАГ ХОЛМОГОЙСКОГО МУНИЦИПАЛЬНОГО ОБРАЗОВАНИЯ</a:t>
            </a:r>
            <a:r>
              <a:rPr lang="ru-RU" b="1" cap="all" dirty="0">
                <a:solidFill>
                  <a:srgbClr val="CC0000"/>
                </a:solidFill>
                <a:latin typeface="Verdana"/>
              </a:rPr>
              <a:t/>
            </a:r>
            <a:br>
              <a:rPr lang="ru-RU" b="1" cap="all" dirty="0">
                <a:solidFill>
                  <a:srgbClr val="CC0000"/>
                </a:solidFill>
                <a:latin typeface="Verdana"/>
              </a:rPr>
            </a:b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75425745"/>
              </p:ext>
            </p:extLst>
          </p:nvPr>
        </p:nvGraphicFramePr>
        <p:xfrm>
          <a:off x="467544" y="980728"/>
          <a:ext cx="8219291" cy="5193488"/>
        </p:xfrm>
        <a:graphic>
          <a:graphicData uri="http://schemas.openxmlformats.org/drawingml/2006/table">
            <a:tbl>
              <a:tblPr/>
              <a:tblGrid>
                <a:gridCol w="8219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55896">
                <a:tc>
                  <a:txBody>
                    <a:bodyPr/>
                    <a:lstStyle/>
                    <a:p>
                      <a:endParaRPr lang="ru-RU" sz="500" dirty="0">
                        <a:effectLst/>
                        <a:latin typeface="Verdana"/>
                      </a:endParaRPr>
                    </a:p>
                    <a:p>
                      <a:r>
                        <a:rPr lang="ru-RU" sz="1000" b="1" dirty="0">
                          <a:effectLst/>
                          <a:latin typeface="Verdana"/>
                        </a:rPr>
                        <a:t>Дата принятия:</a:t>
                      </a:r>
                      <a:r>
                        <a:rPr lang="ru-RU" sz="1000" dirty="0">
                          <a:effectLst/>
                          <a:latin typeface="Verdana"/>
                        </a:rPr>
                        <a:t> 27.02.2018</a:t>
                      </a:r>
                    </a:p>
                    <a:p>
                      <a:pPr algn="ctr">
                        <a:spcBef>
                          <a:spcPts val="500"/>
                        </a:spcBef>
                      </a:pPr>
                      <a:r>
                        <a:rPr lang="ru-RU" sz="1000" u="sng" dirty="0">
                          <a:solidFill>
                            <a:srgbClr val="073A8D"/>
                          </a:solidFill>
                          <a:effectLst/>
                          <a:latin typeface="Verdana"/>
                          <a:hlinkClick r:id="rId2"/>
                        </a:rPr>
                        <a:t>ГГР</a:t>
                      </a:r>
                      <a:r>
                        <a:rPr lang="ru-RU" sz="1000" dirty="0">
                          <a:effectLst/>
                          <a:latin typeface="Verdana"/>
                        </a:rPr>
                        <a:t> РФ: № 11837</a:t>
                      </a:r>
                    </a:p>
                    <a:p>
                      <a:r>
                        <a:rPr lang="ru-RU" sz="1000" b="1" dirty="0">
                          <a:effectLst/>
                          <a:latin typeface="Verdana"/>
                        </a:rPr>
                        <a:t>Описание флага:</a:t>
                      </a:r>
                      <a:r>
                        <a:rPr lang="ru-RU" sz="1000" dirty="0">
                          <a:effectLst/>
                          <a:latin typeface="Verdana"/>
                        </a:rPr>
                        <a:t/>
                      </a:r>
                      <a:br>
                        <a:rPr lang="ru-RU" sz="1000" dirty="0">
                          <a:effectLst/>
                          <a:latin typeface="Verdana"/>
                        </a:rPr>
                      </a:br>
                      <a:r>
                        <a:rPr lang="ru-RU" sz="1000" i="1" dirty="0">
                          <a:effectLst/>
                          <a:latin typeface="Verdana"/>
                        </a:rPr>
                        <a:t>Прямоугольное полотнище с отношением ширины к длине 2:3, на всю поверхность которого распространена композиция из герба муниципального образования с заменой геральдического золота – жёлтым, а геральдического серебра – белым цветом.</a:t>
                      </a:r>
                      <a:r>
                        <a:rPr lang="ru-RU" sz="1000" dirty="0">
                          <a:effectLst/>
                          <a:latin typeface="Verdana"/>
                        </a:rPr>
                        <a:t> </a:t>
                      </a:r>
                      <a:br>
                        <a:rPr lang="ru-RU" sz="1000" dirty="0">
                          <a:effectLst/>
                          <a:latin typeface="Verdana"/>
                        </a:rPr>
                      </a:br>
                      <a:r>
                        <a:rPr lang="ru-RU" sz="1000" dirty="0">
                          <a:effectLst/>
                          <a:latin typeface="Verdana"/>
                        </a:rPr>
                        <a:t>Оборотная сторона флага является зеркальным отображением его лицевой стороны.</a:t>
                      </a:r>
                    </a:p>
                    <a:p>
                      <a:r>
                        <a:rPr lang="ru-RU" sz="1000" b="1" dirty="0">
                          <a:effectLst/>
                          <a:latin typeface="Verdana"/>
                        </a:rPr>
                        <a:t>Обоснование символики:</a:t>
                      </a:r>
                      <a:r>
                        <a:rPr lang="ru-RU" sz="1000" dirty="0">
                          <a:effectLst/>
                          <a:latin typeface="Verdana"/>
                        </a:rPr>
                        <a:t> </a:t>
                      </a:r>
                      <a:br>
                        <a:rPr lang="ru-RU" sz="1000" dirty="0">
                          <a:effectLst/>
                          <a:latin typeface="Verdana"/>
                        </a:rPr>
                      </a:br>
                      <a:r>
                        <a:rPr lang="ru-RU" sz="1000" dirty="0">
                          <a:effectLst/>
                          <a:latin typeface="Verdana"/>
                        </a:rPr>
                        <a:t>Флаг повторяет композицию и символику герба </a:t>
                      </a:r>
                      <a:r>
                        <a:rPr lang="ru-RU" sz="1000" dirty="0" err="1">
                          <a:effectLst/>
                          <a:latin typeface="Verdana"/>
                        </a:rPr>
                        <a:t>Холмогойского</a:t>
                      </a:r>
                      <a:r>
                        <a:rPr lang="ru-RU" sz="1000" dirty="0">
                          <a:effectLst/>
                          <a:latin typeface="Verdana"/>
                        </a:rPr>
                        <a:t> сельского поселения и языком аллегорий символизируют исторические, природные и экономико-географические особенности муниципального образования. </a:t>
                      </a:r>
                      <a:br>
                        <a:rPr lang="ru-RU" sz="1000" dirty="0">
                          <a:effectLst/>
                          <a:latin typeface="Verdana"/>
                        </a:rPr>
                      </a:br>
                      <a:r>
                        <a:rPr lang="ru-RU" sz="1000" dirty="0">
                          <a:effectLst/>
                          <a:latin typeface="Verdana"/>
                        </a:rPr>
                        <a:t>Муниципальное образование состоит из трёх поселений, а административный центр муниципального образования село </a:t>
                      </a:r>
                      <a:r>
                        <a:rPr lang="ru-RU" sz="1000" dirty="0" err="1">
                          <a:effectLst/>
                          <a:latin typeface="Verdana"/>
                        </a:rPr>
                        <a:t>Холмогой</a:t>
                      </a:r>
                      <a:r>
                        <a:rPr lang="ru-RU" sz="1000" dirty="0">
                          <a:effectLst/>
                          <a:latin typeface="Verdana"/>
                        </a:rPr>
                        <a:t> расположено на реке </a:t>
                      </a:r>
                      <a:r>
                        <a:rPr lang="ru-RU" sz="1000" dirty="0" err="1">
                          <a:effectLst/>
                          <a:latin typeface="Verdana"/>
                        </a:rPr>
                        <a:t>Залари</a:t>
                      </a:r>
                      <a:r>
                        <a:rPr lang="ru-RU" sz="1000" dirty="0">
                          <a:effectLst/>
                          <a:latin typeface="Verdana"/>
                        </a:rPr>
                        <a:t>, которую на полотнище символизирует волнистый пояс. </a:t>
                      </a:r>
                      <a:br>
                        <a:rPr lang="ru-RU" sz="1000" dirty="0">
                          <a:effectLst/>
                          <a:latin typeface="Verdana"/>
                        </a:rPr>
                      </a:br>
                      <a:r>
                        <a:rPr lang="ru-RU" sz="1000" dirty="0">
                          <a:effectLst/>
                          <a:latin typeface="Verdana"/>
                        </a:rPr>
                        <a:t>Название села </a:t>
                      </a:r>
                      <a:r>
                        <a:rPr lang="ru-RU" sz="1000" dirty="0" err="1">
                          <a:effectLst/>
                          <a:latin typeface="Verdana"/>
                        </a:rPr>
                        <a:t>Холмогой</a:t>
                      </a:r>
                      <a:r>
                        <a:rPr lang="ru-RU" sz="1000" dirty="0">
                          <a:effectLst/>
                          <a:latin typeface="Verdana"/>
                        </a:rPr>
                        <a:t> происходит от бурятских слов «гол» — лощина и «</a:t>
                      </a:r>
                      <a:r>
                        <a:rPr lang="ru-RU" sz="1000" dirty="0" err="1">
                          <a:effectLst/>
                          <a:latin typeface="Verdana"/>
                        </a:rPr>
                        <a:t>могой</a:t>
                      </a:r>
                      <a:r>
                        <a:rPr lang="ru-RU" sz="1000" dirty="0">
                          <a:effectLst/>
                          <a:latin typeface="Verdana"/>
                        </a:rPr>
                        <a:t>» — змея. Предположительно, это связано с тем, что здесь обитало много змей. Происхождение названия поселения аллегорически символизируют изображение змеи и горы с тремя вершинами (по числу поселений в составе муниципального образования) – таким образом на полотнище изображена «Змеиная гора». Змея – символ мудрости, знаний, бдительности, обновления. Гора также отражает особенности рельефа местности, в которой расположено муниципальное образование, в виде «гор» - холмов (сопок). </a:t>
                      </a:r>
                      <a:br>
                        <a:rPr lang="ru-RU" sz="1000" dirty="0">
                          <a:effectLst/>
                          <a:latin typeface="Verdana"/>
                        </a:rPr>
                      </a:br>
                      <a:r>
                        <a:rPr lang="ru-RU" sz="1000" dirty="0">
                          <a:effectLst/>
                          <a:latin typeface="Verdana"/>
                        </a:rPr>
                        <a:t>Две ели символизируют хвойные леса, окружающие селения, а колосья символизируют основу экономической деятельности жителей – сельское хозяйство, и в том числе символизируют занятие жителей выращиванием зерновых культур. </a:t>
                      </a:r>
                      <a:br>
                        <a:rPr lang="ru-RU" sz="1000" dirty="0">
                          <a:effectLst/>
                          <a:latin typeface="Verdana"/>
                        </a:rPr>
                      </a:br>
                      <a:r>
                        <a:rPr lang="ru-RU" sz="1000" dirty="0">
                          <a:effectLst/>
                          <a:latin typeface="Verdana"/>
                        </a:rPr>
                        <a:t>Солнце, изображенное в виде дугообразной дуги, - символ света, доброты, тепла, великодушия и благородства. </a:t>
                      </a:r>
                      <a:br>
                        <a:rPr lang="ru-RU" sz="1000" dirty="0">
                          <a:effectLst/>
                          <a:latin typeface="Verdana"/>
                        </a:rPr>
                      </a:br>
                      <a:r>
                        <a:rPr lang="ru-RU" sz="1000" dirty="0">
                          <a:effectLst/>
                          <a:latin typeface="Verdana"/>
                        </a:rPr>
                        <a:t>Применённые цвета в геральдике обозначают: </a:t>
                      </a:r>
                      <a:br>
                        <a:rPr lang="ru-RU" sz="1000" dirty="0">
                          <a:effectLst/>
                          <a:latin typeface="Verdana"/>
                        </a:rPr>
                      </a:br>
                      <a:r>
                        <a:rPr lang="ru-RU" sz="1000" dirty="0">
                          <a:effectLst/>
                          <a:latin typeface="Verdana"/>
                        </a:rPr>
                        <a:t>– Зелёный цвет – символ весны, радости, надежды, жизни, здоровья, природы, лесов и сельского хозяйства. </a:t>
                      </a:r>
                      <a:br>
                        <a:rPr lang="ru-RU" sz="1000" dirty="0">
                          <a:effectLst/>
                          <a:latin typeface="Verdana"/>
                        </a:rPr>
                      </a:br>
                      <a:r>
                        <a:rPr lang="ru-RU" sz="1000" dirty="0">
                          <a:effectLst/>
                          <a:latin typeface="Verdana"/>
                        </a:rPr>
                        <a:t>– Синий цвет (лазурь) – символ великодушия, возвышенных устремлений, честности, искренности, верности, добродетели и безупречности, а также цвет неба. </a:t>
                      </a:r>
                      <a:br>
                        <a:rPr lang="ru-RU" sz="1000" dirty="0">
                          <a:effectLst/>
                          <a:latin typeface="Verdana"/>
                        </a:rPr>
                      </a:br>
                      <a:r>
                        <a:rPr lang="ru-RU" sz="1000" dirty="0">
                          <a:effectLst/>
                          <a:latin typeface="Verdana"/>
                        </a:rPr>
                        <a:t>– Белый цвет (серебро) – символ совершенства, благородства, чистоты, веры и мира, а также цвет снега и зимы. </a:t>
                      </a:r>
                      <a:br>
                        <a:rPr lang="ru-RU" sz="1000" dirty="0">
                          <a:effectLst/>
                          <a:latin typeface="Verdana"/>
                        </a:rPr>
                      </a:br>
                      <a:r>
                        <a:rPr lang="ru-RU" sz="1000" dirty="0">
                          <a:effectLst/>
                          <a:latin typeface="Verdana"/>
                        </a:rPr>
                        <a:t>– Жёлтый цвет (золото) символизирует богатство, справедливость, стабильность, уважение, великодушие. </a:t>
                      </a:r>
                      <a:br>
                        <a:rPr lang="ru-RU" sz="1000" dirty="0">
                          <a:effectLst/>
                          <a:latin typeface="Verdana"/>
                        </a:rPr>
                      </a:br>
                      <a:r>
                        <a:rPr lang="ru-RU" sz="1000" dirty="0">
                          <a:effectLst/>
                          <a:latin typeface="Verdana"/>
                        </a:rPr>
                        <a:t>– Красный цвет (</a:t>
                      </a:r>
                      <a:r>
                        <a:rPr lang="ru-RU" sz="1000" dirty="0" err="1">
                          <a:effectLst/>
                          <a:latin typeface="Verdana"/>
                        </a:rPr>
                        <a:t>червлень</a:t>
                      </a:r>
                      <a:r>
                        <a:rPr lang="ru-RU" sz="1000" dirty="0">
                          <a:effectLst/>
                          <a:latin typeface="Verdana"/>
                        </a:rPr>
                        <a:t>) – символ труда, мужества, жизнеутверждающей силы, красоты и праздника.</a:t>
                      </a:r>
                    </a:p>
                    <a:p>
                      <a:r>
                        <a:rPr lang="ru-RU" sz="1000" dirty="0">
                          <a:effectLst/>
                          <a:latin typeface="Verdana"/>
                        </a:rPr>
                        <a:t>Авторская группа: </a:t>
                      </a:r>
                      <a:br>
                        <a:rPr lang="ru-RU" sz="1000" dirty="0">
                          <a:effectLst/>
                          <a:latin typeface="Verdana"/>
                        </a:rPr>
                      </a:br>
                      <a:r>
                        <a:rPr lang="ru-RU" sz="1000" dirty="0">
                          <a:effectLst/>
                          <a:latin typeface="Verdana"/>
                        </a:rPr>
                        <a:t>Идея – О. Г. </a:t>
                      </a:r>
                      <a:r>
                        <a:rPr lang="ru-RU" sz="1000" dirty="0" err="1">
                          <a:effectLst/>
                          <a:latin typeface="Verdana"/>
                        </a:rPr>
                        <a:t>Погуляева</a:t>
                      </a:r>
                      <a:r>
                        <a:rPr lang="ru-RU" sz="1000" dirty="0">
                          <a:effectLst/>
                          <a:latin typeface="Verdana"/>
                        </a:rPr>
                        <a:t> (с. </a:t>
                      </a:r>
                      <a:r>
                        <a:rPr lang="ru-RU" sz="1000" dirty="0" err="1">
                          <a:effectLst/>
                          <a:latin typeface="Verdana"/>
                        </a:rPr>
                        <a:t>Холмогой</a:t>
                      </a:r>
                      <a:r>
                        <a:rPr lang="ru-RU" sz="1000" dirty="0">
                          <a:effectLst/>
                          <a:latin typeface="Verdana"/>
                        </a:rPr>
                        <a:t>). </a:t>
                      </a:r>
                      <a:br>
                        <a:rPr lang="ru-RU" sz="1000" dirty="0">
                          <a:effectLst/>
                          <a:latin typeface="Verdana"/>
                        </a:rPr>
                      </a:br>
                      <a:r>
                        <a:rPr lang="ru-RU" sz="1000" dirty="0">
                          <a:effectLst/>
                          <a:latin typeface="Verdana"/>
                        </a:rPr>
                        <a:t>Геральдическая доработка, графический дизайн, обоснование символики – Ю. Ю. </a:t>
                      </a:r>
                      <a:r>
                        <a:rPr lang="ru-RU" sz="1000" dirty="0" err="1">
                          <a:effectLst/>
                          <a:latin typeface="Verdana"/>
                        </a:rPr>
                        <a:t>Росич</a:t>
                      </a:r>
                      <a:r>
                        <a:rPr lang="ru-RU" sz="1000" dirty="0">
                          <a:effectLst/>
                          <a:latin typeface="Verdana"/>
                        </a:rPr>
                        <a:t> (г. Москва).</a:t>
                      </a:r>
                    </a:p>
                    <a:p>
                      <a:r>
                        <a:rPr lang="ru-RU" sz="1000" b="1" dirty="0">
                          <a:effectLst/>
                          <a:latin typeface="Verdana"/>
                        </a:rPr>
                        <a:t>Утвержден</a:t>
                      </a:r>
                      <a:r>
                        <a:rPr lang="ru-RU" sz="1000" dirty="0">
                          <a:effectLst/>
                          <a:latin typeface="Verdana"/>
                        </a:rPr>
                        <a:t> Решением Думы муниципального образования «</a:t>
                      </a:r>
                      <a:r>
                        <a:rPr lang="ru-RU" sz="1000" dirty="0" err="1">
                          <a:effectLst/>
                          <a:latin typeface="Verdana"/>
                        </a:rPr>
                        <a:t>Холмогойское</a:t>
                      </a:r>
                      <a:r>
                        <a:rPr lang="ru-RU" sz="1000" dirty="0">
                          <a:effectLst/>
                          <a:latin typeface="Verdana"/>
                        </a:rPr>
                        <a:t> сельское поселение» от 27.02.2018 г. № 5.</a:t>
                      </a:r>
                    </a:p>
                  </a:txBody>
                  <a:tcPr marL="44874" marR="44874" marT="12294" marB="1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5" name="Picture 1" descr="https://images.vector-images.com/38/kholmogoi_sp_f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2203553" cy="146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04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Лишнюю растительность все вместе косим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2290" name="Picture 2" descr="C:\Users\Администратор\Desktop\благоустройство\IMG-20180731-WA000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5576" y="2480364"/>
            <a:ext cx="5328592" cy="39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79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Свои инициативы  в благоустройство  Парка вносим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6386" name="Picture 2" descr="C:\Users\Администратор\Desktop\май 2018\2018-05-17\Внутренняя память\DCIM\Camera\P_20180509_11084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254585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Администратор\Desktop\благоустройство\IMG_20181004_09073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853088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Администратор\Desktop\2018-10-04\13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11"/>
          <a:stretch/>
        </p:blipFill>
        <p:spPr bwMode="auto">
          <a:xfrm>
            <a:off x="3995936" y="2060848"/>
            <a:ext cx="4752528" cy="381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1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Субсидию на реализацию Проекта «Обустройство зоны отдыха» в 2019 году получим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 descr="C:\Users\Администратор\Documents\Camera\P_20150824_101907.jpg"/>
          <p:cNvPicPr>
            <a:picLocks noGrp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6275" y="3327305"/>
            <a:ext cx="3822700" cy="2151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8" name="Picture 2" descr="C:\Users\Администратор\Desktop\благоустройство\IMG_20181004_09073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Администратор\Desktop\2018-10-04\1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8118632"/>
            <a:ext cx="5782100" cy="102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01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 команды мужчин  администрации скамейки спросим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9458" name="Picture 2" descr="C:\Users\Администратор\Desktop\2018-10-04\21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43608" y="1844824"/>
            <a:ext cx="2520280" cy="448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Администратор\Desktop\фонд\0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564904"/>
            <a:ext cx="2757399" cy="378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05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Неимоверные силы приложили –МФП детям для занятия спортом предложили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099" name="Picture 3" descr="C:\Users\Администратор\Desktop\благоустройство\IMG_20181004_09063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Администратор\Desktop\благоустройство\IMG-2ba0302f61da443c5ec35c7c390735d0-V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50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Ограждения меняли- молодёжь к этому привлекали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7410" name="Picture 2" descr="C:\Users\Администратор\Desktop\Новая папка (7)\P_20180608_13263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6275" y="3327305"/>
            <a:ext cx="3822700" cy="215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Администратор\Desktop\Новая папка (7)\P_20180608_13265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5025" y="3327305"/>
            <a:ext cx="3822700" cy="215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73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192688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err="1" smtClean="0">
                <a:solidFill>
                  <a:srgbClr val="C00000"/>
                </a:solidFill>
              </a:rPr>
              <a:t>Тос</a:t>
            </a:r>
            <a:r>
              <a:rPr lang="ru-RU" sz="2800" b="1" dirty="0" smtClean="0">
                <a:solidFill>
                  <a:srgbClr val="C00000"/>
                </a:solidFill>
              </a:rPr>
              <a:t> «Заря» на реализацию Проекта «Место Памяти» всех неравнодушных жителей организовал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Администратор\Desktop\благоустройство\IMG-6cffaa68a9827e5afe28e20da23d200f-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9520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дминистратор\Desktop\благоустройство\IMG_20180907_16062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6395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дминистратор\Desktop\фонд\0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688506" cy="231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42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968552" cy="171420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ТОС «Мечта» – решил сохранить историческое наследие, чтобы со временем в Местные Инициативы  вступить и здание в гостевой домик  превратить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1267" name="Picture 3" descr="C:\Users\Администратор\Desktop\благоустройство\IMG-e4b442f69386c9a659f01821da00dd21-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606551" cy="27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Администратор\Desktop\благоустройство\IMG-537265622ad8fc6411877104caa1b674-V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03865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Администратор\Desktop\благоустройство\IMG-17bdf0d06e1052bf2ac8c7a423312fee-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85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Об отдыхе и праздниках , где их проводить, сами жители решают и сообща огромную беседку на берегу речки </a:t>
            </a:r>
            <a:r>
              <a:rPr lang="ru-RU" sz="2800" b="1" dirty="0" err="1" smtClean="0">
                <a:solidFill>
                  <a:srgbClr val="C00000"/>
                </a:solidFill>
              </a:rPr>
              <a:t>Заларинки</a:t>
            </a:r>
            <a:r>
              <a:rPr lang="ru-RU" sz="2800" b="1" dirty="0" smtClean="0">
                <a:solidFill>
                  <a:srgbClr val="C00000"/>
                </a:solidFill>
              </a:rPr>
              <a:t>  сооружают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Администратор\Desktop\благоустройство\IMG-40fe57e0addbe83280df954c2746857e-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50242" y="2679700"/>
            <a:ext cx="1674765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дминистратор\Desktop\костя\IMG_20181004_15251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69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Чтобы школьникам было где автобус ждать – нужно остановку возрождать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Администратор\Desktop\благоустройство\IMG-0d6333224bd43ec5a6fa45b20e47837e-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96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1600200"/>
            <a:ext cx="9324528" cy="4525963"/>
          </a:xfrm>
        </p:spPr>
        <p:txBody>
          <a:bodyPr>
            <a:normAutofit fontScale="25000" lnSpcReduction="20000"/>
          </a:bodyPr>
          <a:lstStyle/>
          <a:p>
            <a:r>
              <a:rPr lang="ru-RU" b="1" dirty="0"/>
              <a:t>Дата принятия:</a:t>
            </a:r>
            <a:r>
              <a:rPr lang="ru-RU" dirty="0"/>
              <a:t> 27.02.2018</a:t>
            </a:r>
          </a:p>
          <a:p>
            <a:r>
              <a:rPr lang="ru-RU" sz="4000" b="1" dirty="0"/>
              <a:t>Автор/авторы:</a:t>
            </a:r>
            <a:r>
              <a:rPr lang="ru-RU" sz="4000" dirty="0"/>
              <a:t> </a:t>
            </a:r>
            <a:r>
              <a:rPr lang="ru-RU" sz="4000" dirty="0" err="1"/>
              <a:t>Погуляева</a:t>
            </a:r>
            <a:r>
              <a:rPr lang="ru-RU" sz="4000" dirty="0"/>
              <a:t> О.Г.</a:t>
            </a:r>
          </a:p>
          <a:p>
            <a:r>
              <a:rPr lang="ru-RU" sz="4000" u="sng" dirty="0">
                <a:hlinkClick r:id="rId2"/>
              </a:rPr>
              <a:t>ГГР</a:t>
            </a:r>
            <a:r>
              <a:rPr lang="ru-RU" sz="4000" dirty="0"/>
              <a:t> РФ: № 11836</a:t>
            </a:r>
          </a:p>
          <a:p>
            <a:r>
              <a:rPr lang="ru-RU" sz="4000" b="1" dirty="0"/>
              <a:t>Геральдическое описание: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i="1" dirty="0"/>
              <a:t>В золотом поле дугообразное червлёное (красное) сияние над зелёной горой с тремя вершинами, средняя из которых ниже крайних. Гора обременена коронованной с зелёным глазом и червлёным (красным) языком золотой змеёй, расположенной промеж двух золотых елей. Снизу гора ограничена расположенным в оконечности тонко окаймлённым серебром лазоревым (синим, голубым) поясом, сопровождённым внизу в зелени двумя </a:t>
            </a:r>
            <a:r>
              <a:rPr lang="ru-RU" sz="4000" i="1" dirty="0" err="1"/>
              <a:t>противообращёнными</a:t>
            </a:r>
            <a:r>
              <a:rPr lang="ru-RU" sz="4000" i="1" dirty="0"/>
              <a:t> золотыми колосьями, положенными в пояс</a:t>
            </a:r>
            <a:r>
              <a:rPr lang="ru-RU" sz="4000" dirty="0"/>
              <a:t>.</a:t>
            </a:r>
          </a:p>
          <a:p>
            <a:r>
              <a:rPr lang="ru-RU" sz="4000" dirty="0"/>
              <a:t>Герб в соответствии с «Методическими рекомендациями по разработке и использованию официальных символов муниципальных образований» (Раздел 2, Глава VIII, </a:t>
            </a:r>
            <a:r>
              <a:rPr lang="ru-RU" sz="4000" dirty="0" err="1"/>
              <a:t>п.п</a:t>
            </a:r>
            <a:r>
              <a:rPr lang="ru-RU" sz="4000" dirty="0"/>
              <a:t>. 45-46), утвержденными Геральдическим Советом при Президенте Российской Федерации 28.06.2006, может воспроизводиться со статусной короной установленного образца (золотой территориальной короной о трёх заострённых зубцах).</a:t>
            </a:r>
          </a:p>
          <a:p>
            <a:r>
              <a:rPr lang="ru-RU" sz="4000" dirty="0"/>
              <a:t>Герб, в соответствии со статьей 5 Закона Иркутской области от 16.07.1997 года № 30-0З «О гербе и флаге Иркутской области», может воспроизводиться в двух равно допустимых версиях: </a:t>
            </a:r>
            <a:br>
              <a:rPr lang="ru-RU" sz="4000" dirty="0"/>
            </a:br>
            <a:r>
              <a:rPr lang="ru-RU" sz="4000" dirty="0"/>
              <a:t>– без вольной части; </a:t>
            </a:r>
            <a:br>
              <a:rPr lang="ru-RU" sz="4000" dirty="0"/>
            </a:br>
            <a:r>
              <a:rPr lang="ru-RU" sz="4000" dirty="0"/>
              <a:t>– с вольной частью (четырехугольником, примыкающим к верхнему правому углу щита) с воспроизведённым в нем гербом Иркутской области.</a:t>
            </a:r>
          </a:p>
          <a:p>
            <a:r>
              <a:rPr lang="ru-RU" sz="4000" b="1" dirty="0"/>
              <a:t>Обоснование символики: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Герб </a:t>
            </a:r>
            <a:r>
              <a:rPr lang="ru-RU" sz="4000" dirty="0" err="1"/>
              <a:t>Холмогойского</a:t>
            </a:r>
            <a:r>
              <a:rPr lang="ru-RU" sz="4000" dirty="0"/>
              <a:t> сельского поселения языком аллегорий символизируют исторические, природные и экономико-географические особенности муниципального образования. </a:t>
            </a:r>
            <a:br>
              <a:rPr lang="ru-RU" sz="4000" dirty="0"/>
            </a:br>
            <a:r>
              <a:rPr lang="ru-RU" sz="4000" dirty="0"/>
              <a:t>Муниципальное образование состоит из трёх поселений, а административный центр муниципального образования село </a:t>
            </a:r>
            <a:r>
              <a:rPr lang="ru-RU" sz="4000" dirty="0" err="1"/>
              <a:t>Холмогой</a:t>
            </a:r>
            <a:r>
              <a:rPr lang="ru-RU" sz="4000" dirty="0"/>
              <a:t> расположено на реке </a:t>
            </a:r>
            <a:r>
              <a:rPr lang="ru-RU" sz="4000" dirty="0" err="1"/>
              <a:t>Залари</a:t>
            </a:r>
            <a:r>
              <a:rPr lang="ru-RU" sz="4000" dirty="0"/>
              <a:t>, которую в герб символизирует волнистый пояс. </a:t>
            </a:r>
            <a:br>
              <a:rPr lang="ru-RU" sz="4000" dirty="0"/>
            </a:br>
            <a:r>
              <a:rPr lang="ru-RU" sz="4000" dirty="0"/>
              <a:t>Название села </a:t>
            </a:r>
            <a:r>
              <a:rPr lang="ru-RU" sz="4000" dirty="0" err="1"/>
              <a:t>Холмогой</a:t>
            </a:r>
            <a:r>
              <a:rPr lang="ru-RU" sz="4000" dirty="0"/>
              <a:t> происходит от бурятских слов «гол» — лощина и «</a:t>
            </a:r>
            <a:r>
              <a:rPr lang="ru-RU" sz="4000" dirty="0" err="1"/>
              <a:t>могой</a:t>
            </a:r>
            <a:r>
              <a:rPr lang="ru-RU" sz="4000" dirty="0"/>
              <a:t>» — змея. Предположительно, это связано с тем, что здесь обитало много змей. Происхождение названия поселения в гербе аллегорически символизируют изображение змеи и горы с тремя вершинами (по числу поселений в составе муниципального образования) – таким образом в гербе изображена «Змеиная гора». Змея – символ мудрости, знаний, бдительности, обновления. Гора в гербе также отражает особенности рельефа местности, в которой расположено муниципальное образование, в виде «гор» - холмов (сопок). </a:t>
            </a:r>
            <a:br>
              <a:rPr lang="ru-RU" sz="4000" dirty="0"/>
            </a:br>
            <a:r>
              <a:rPr lang="ru-RU" sz="4000" dirty="0"/>
              <a:t>Две ели в гербе символизируют хвойные леса, окружающие селения, а колосья символизируют основу экономической деятельности жителей – сельское хозяйство, и в том числе символизируют занятие жителей выращиванием зерновых культур. </a:t>
            </a:r>
            <a:br>
              <a:rPr lang="ru-RU" sz="4000" dirty="0"/>
            </a:br>
            <a:r>
              <a:rPr lang="ru-RU" sz="4000" dirty="0"/>
              <a:t>Солнце, изображенное в гербе в виде дугообразной дуги, - символ света, доброты, тепла, великодушия и благородства. </a:t>
            </a:r>
            <a:br>
              <a:rPr lang="ru-RU" sz="4000" dirty="0"/>
            </a:br>
            <a:r>
              <a:rPr lang="ru-RU" sz="4000" dirty="0"/>
              <a:t>Применённые в гербе цвета в геральдике обозначают: </a:t>
            </a:r>
            <a:br>
              <a:rPr lang="ru-RU" sz="4000" dirty="0"/>
            </a:br>
            <a:r>
              <a:rPr lang="ru-RU" sz="4000" dirty="0"/>
              <a:t>– Зелёный цвет – символ весны, радости, надежды, жизни, здоровья, природы, лесов и сельского хозяйства. </a:t>
            </a:r>
            <a:br>
              <a:rPr lang="ru-RU" sz="4000" dirty="0"/>
            </a:br>
            <a:r>
              <a:rPr lang="ru-RU" sz="4000" dirty="0"/>
              <a:t>– Синий цвет (лазурь) – символ великодушия, возвышенных устремлений, честности, искренности, верности, добродетели и безупречности, а также цвет неба. </a:t>
            </a:r>
            <a:br>
              <a:rPr lang="ru-RU" sz="4000" dirty="0"/>
            </a:br>
            <a:r>
              <a:rPr lang="ru-RU" sz="4000" dirty="0"/>
              <a:t>– Белый цвет (серебро) – символ совершенства, благородства, чистоты, веры и мира, а также цвет снега и зимы. </a:t>
            </a:r>
            <a:br>
              <a:rPr lang="ru-RU" sz="4000" dirty="0"/>
            </a:br>
            <a:r>
              <a:rPr lang="ru-RU" sz="4000" dirty="0"/>
              <a:t>– Жёлтый цвет (золото) символизирует богатство, справедливость, стабильность, уважение, великодушие. </a:t>
            </a:r>
            <a:br>
              <a:rPr lang="ru-RU" sz="4000" dirty="0"/>
            </a:br>
            <a:r>
              <a:rPr lang="ru-RU" sz="4000" dirty="0"/>
              <a:t>– Красный цвет (</a:t>
            </a:r>
            <a:r>
              <a:rPr lang="ru-RU" sz="4000" dirty="0" err="1"/>
              <a:t>червлень</a:t>
            </a:r>
            <a:r>
              <a:rPr lang="ru-RU" sz="4000" dirty="0"/>
              <a:t>) – символ труда, мужества, жизнеутверждающей силы, красоты и праздника.</a:t>
            </a:r>
          </a:p>
          <a:p>
            <a:r>
              <a:rPr lang="ru-RU" sz="4000" dirty="0"/>
              <a:t>Авторская группа: </a:t>
            </a:r>
            <a:br>
              <a:rPr lang="ru-RU" sz="4000" dirty="0"/>
            </a:br>
            <a:r>
              <a:rPr lang="ru-RU" sz="4000" dirty="0"/>
              <a:t>Идея – О. Г. </a:t>
            </a:r>
            <a:r>
              <a:rPr lang="ru-RU" sz="4000" dirty="0" err="1"/>
              <a:t>Погуляева</a:t>
            </a:r>
            <a:r>
              <a:rPr lang="ru-RU" sz="4000" dirty="0"/>
              <a:t> (с. </a:t>
            </a:r>
            <a:r>
              <a:rPr lang="ru-RU" sz="4000" dirty="0" err="1"/>
              <a:t>Холмогой</a:t>
            </a:r>
            <a:r>
              <a:rPr lang="ru-RU" sz="4000" dirty="0"/>
              <a:t>). </a:t>
            </a:r>
            <a:br>
              <a:rPr lang="ru-RU" sz="4000" dirty="0"/>
            </a:br>
            <a:r>
              <a:rPr lang="ru-RU" sz="4000" dirty="0"/>
              <a:t>Геральдическая доработка, графический дизайн, обоснование символики – Ю. Ю. </a:t>
            </a:r>
            <a:r>
              <a:rPr lang="ru-RU" sz="4000" dirty="0" err="1"/>
              <a:t>Росич</a:t>
            </a:r>
            <a:r>
              <a:rPr lang="ru-RU" sz="4000" dirty="0"/>
              <a:t> (г. Москва).</a:t>
            </a:r>
          </a:p>
          <a:p>
            <a:r>
              <a:rPr lang="ru-RU" sz="4000" b="1" dirty="0"/>
              <a:t>Утвержден</a:t>
            </a:r>
            <a:r>
              <a:rPr lang="ru-RU" sz="4000" dirty="0"/>
              <a:t> Решением Думы муниципального образования «</a:t>
            </a:r>
            <a:r>
              <a:rPr lang="ru-RU" sz="4000" dirty="0" err="1"/>
              <a:t>Холмогойское</a:t>
            </a:r>
            <a:r>
              <a:rPr lang="ru-RU" sz="4000" dirty="0"/>
              <a:t> сельское поселение» от 27.02.2018 г. № 5 (доработанный герб внесен в текст ранее принятого решения).</a:t>
            </a:r>
          </a:p>
          <a:p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>
            <a:normAutofit/>
          </a:bodyPr>
          <a:lstStyle/>
          <a:p>
            <a:r>
              <a:rPr lang="ru-RU" sz="2800" b="1" cap="all" dirty="0">
                <a:solidFill>
                  <a:srgbClr val="FF0000"/>
                </a:solidFill>
              </a:rPr>
              <a:t>ГЕРБ ХОЛМОГОЙСКОГО МУНИЦИПАЛЬНОГО ОБРАЗОВАНИЯ</a:t>
            </a:r>
          </a:p>
        </p:txBody>
      </p:sp>
      <p:pic>
        <p:nvPicPr>
          <p:cNvPr id="2050" name="Picture 2" descr="https://images.vector-images.com/38/kholmogoi_sp_co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46037"/>
            <a:ext cx="169545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87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Внешний облик улиц, организаций, учреждений в цветущую поляну превращаем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8434" name="Picture 2" descr="C:\Users\Администратор\Desktop\Новая папка (7)\P_20180522_08355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609848" y="2016844"/>
            <a:ext cx="243227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Администратор\Desktop\благоустройство\DSC_108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36004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дминистратор\Desktop\Ходячих Г.К\ОГОРОД -фото\DSC_11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3384376" cy="225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Администратор\Desktop\Ходячих Г.К\ОГОРОД -фото\DSC_119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1459" y="4147029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50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Агробизнес образование  на практике применяем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Администратор\Desktop\Ходячих Г.К\ОГОРОД -фото\DSC_118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6275" y="3128698"/>
            <a:ext cx="3822700" cy="254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нистратор\Desktop\Ходячих Г.К\ОГОРОД -фото\DSC_121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5025" y="3128698"/>
            <a:ext cx="3822700" cy="254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05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6739"/>
            <a:ext cx="3816424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Снежными фигурами зимой придомовые территории украшаем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Users\Администратор\Desktop\благоустройство\P_20171226_10212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03848" y="2996952"/>
            <a:ext cx="1938240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Администратор\Desktop\благоустройство\P_20171226_10212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63120" y="2996952"/>
            <a:ext cx="1938240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Администратор\Desktop\благоустройство\P_20171226_1020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60648"/>
            <a:ext cx="4464496" cy="251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Администратор\Desktop\благоустройство\P_20171226_10201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2771927"/>
            <a:ext cx="2057401" cy="25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9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76565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Дни рождения детским площадкам организуем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7" name="Объект 6" descr="C:\Users\Администратор\Desktop\кал маляка\P_20150601_113809.jpg"/>
          <p:cNvPicPr>
            <a:picLocks noGrp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2060" y="4005064"/>
            <a:ext cx="3822700" cy="2153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C:\Users\Администратор\Documents\Детская площадка\IMG_4454.JPG"/>
          <p:cNvPicPr>
            <a:picLocks noGrp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16016" y="3284984"/>
            <a:ext cx="3822700" cy="286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Администратор\Desktop\благоустройство\IMG-330fab07074c64e72cbe8256839c302e-V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055" y="1628800"/>
            <a:ext cx="4160710" cy="217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истратор\Documents\Downloads\DCIM\фонтан, тос\P_20150601_1139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7496" y="620688"/>
            <a:ext cx="4536504" cy="255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9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Бережное отношение к игровым элементам формируем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Объект 4" descr="C:\Users\Администратор\Documents\Camera\P_20150824_104527.jpg"/>
          <p:cNvPicPr>
            <a:picLocks noGrp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6275" y="3327305"/>
            <a:ext cx="3822700" cy="2151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Администратор\Documents\Camera\P_20150824_105051.jpg"/>
          <p:cNvPicPr>
            <a:picLocks noGrp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5025" y="3327305"/>
            <a:ext cx="3822700" cy="2151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134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благоустройство\IMG-e9f349d8831bf985b3bec07e9e94045d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За памятником военно-патриотическим клуб «Барс» шефство осуществляет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5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истратор\Documents\Downloads\DCIM\фонтан, тос\P_20150618_1726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08213" y="2674938"/>
            <a:ext cx="6135511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 фонтана жители друг другу место встречи назначают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Вдоль </a:t>
            </a:r>
            <a:r>
              <a:rPr lang="ru-RU" sz="2800" b="1" dirty="0" smtClean="0">
                <a:solidFill>
                  <a:srgbClr val="FF0000"/>
                </a:solidFill>
              </a:rPr>
              <a:t>улицы , </a:t>
            </a:r>
            <a:r>
              <a:rPr lang="ru-RU" sz="2800" b="1" dirty="0">
                <a:solidFill>
                  <a:srgbClr val="FF0000"/>
                </a:solidFill>
              </a:rPr>
              <a:t>от избы и до избы,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зашагали </a:t>
            </a:r>
            <a:r>
              <a:rPr lang="ru-RU" sz="2800" b="1" dirty="0">
                <a:solidFill>
                  <a:srgbClr val="FF0000"/>
                </a:solidFill>
              </a:rPr>
              <a:t>торопливые столбы;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83568" y="2060848"/>
            <a:ext cx="3822192" cy="968996"/>
          </a:xfrm>
        </p:spPr>
        <p:txBody>
          <a:bodyPr/>
          <a:lstStyle/>
          <a:p>
            <a:r>
              <a:rPr lang="ru-RU" dirty="0" smtClean="0"/>
              <a:t>2017 год-75 фонарей</a:t>
            </a:r>
            <a:endParaRPr lang="ru-RU" dirty="0"/>
          </a:p>
        </p:txBody>
      </p:sp>
      <p:pic>
        <p:nvPicPr>
          <p:cNvPr id="1026" name="Picture 2" descr="C:\Users\Администратор\Desktop\тос\IMG_20181009_1504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15616" y="3068960"/>
            <a:ext cx="2627461" cy="350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4648200" y="1844824"/>
            <a:ext cx="3822192" cy="1473051"/>
          </a:xfrm>
        </p:spPr>
        <p:txBody>
          <a:bodyPr/>
          <a:lstStyle/>
          <a:p>
            <a:r>
              <a:rPr lang="ru-RU" dirty="0" smtClean="0"/>
              <a:t>2018 год- 83 фонаря</a:t>
            </a:r>
            <a:endParaRPr lang="ru-RU" dirty="0"/>
          </a:p>
        </p:txBody>
      </p:sp>
      <p:pic>
        <p:nvPicPr>
          <p:cNvPr id="1027" name="Picture 3" descr="C:\Users\Администратор\Desktop\тос\IMG_20181009_15042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76056" y="3068959"/>
            <a:ext cx="2628292" cy="350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Места захоронения- это зеркало нашего отношения к памяти наших родных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Администратор\Desktop\тос\IMG_20181010_13115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тос\IMG_20181010_13120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1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Состояние автодорог</a:t>
            </a:r>
          </a:p>
        </p:txBody>
      </p:sp>
      <p:pic>
        <p:nvPicPr>
          <p:cNvPr id="2050" name="Picture 2" descr="C:\Users\Администратор\Desktop\благоустройство\IMG_20180709_11133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9520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\Desktop\благоустройство\IMG_20180907_11373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6395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16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03648" y="260648"/>
            <a:ext cx="6563072" cy="792088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4500" dirty="0" smtClean="0">
                <a:solidFill>
                  <a:srgbClr val="FF0000"/>
                </a:solidFill>
              </a:rPr>
              <a:t>Очередное творение Кулакова Андрея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личная инициатива гражданина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Администратор\Desktop\благоустройство\IMG_20180724_1738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552" y="1844824"/>
            <a:ext cx="3355851" cy="447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истратор\Desktop\благоустройство\IMG_20180724_1738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528392" cy="470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09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Дорожный фонд освоили-асфальт положили и дороги подремонтировали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5363" name="Picture 3" descr="C:\Users\Администратор\Desktop\благоустройство\P_20180424_1219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2629942" cy="467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Администратор\Desktop\благоустройство\P_20180424_09514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2489262" cy="442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46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Лучшие усадьбы в Проекте «Родительский дом – начало начал» участие принимали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C:\Users\Администратор\Desktop\благоустройство\IMG_20180821_1401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536" y="1854796"/>
            <a:ext cx="3203525" cy="427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Администратор\Desktop\семья Хдоп-Паньковых\P_20160823_16143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55976" y="3356992"/>
            <a:ext cx="3822700" cy="21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Администратор\Desktop\семья Хдоп-Паньковых\P_20160823_1620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620688"/>
            <a:ext cx="3247799" cy="182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8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НА областном уровне призовые места занимали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C:\Users\Администратор\Desktop\благоустройство\IMG_20180821_1359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150513"/>
            <a:ext cx="32403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Администратор\Desktop\фонд\ГК\08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56374" y="3429000"/>
            <a:ext cx="1800001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E:\20180523_1340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620688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76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благоустройство\IMG-f780e9ded376d3d9d2791380028453c7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Как не бились, не старались – но свалки с грудой мусора остались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48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331640" y="1600200"/>
            <a:ext cx="633670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</a:rPr>
              <a:t>И люди здесь обычные живут,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Как ты и я - с душою нараспашку.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Веселье уважают, ценят труд,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С плеч отдадут последнюю рубашку.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/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1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 за  внимание !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</a:t>
            </a:r>
            <a:endParaRPr lang="ru-RU" dirty="0"/>
          </a:p>
        </p:txBody>
      </p:sp>
      <p:pic>
        <p:nvPicPr>
          <p:cNvPr id="1028" name="Picture 4" descr="C:\Users\User\Desktop\P82304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946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480720" cy="121014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>Администрация</a:t>
            </a:r>
            <a:r>
              <a:rPr lang="ru-RU" sz="3100" b="1" dirty="0">
                <a:solidFill>
                  <a:srgbClr val="C00000"/>
                </a:solidFill>
              </a:rPr>
              <a:t>-</a:t>
            </a:r>
            <a:br>
              <a:rPr lang="ru-RU" sz="3100" b="1" dirty="0">
                <a:solidFill>
                  <a:srgbClr val="C00000"/>
                </a:solidFill>
              </a:rPr>
            </a:br>
            <a:r>
              <a:rPr lang="ru-RU" sz="3100" b="1" dirty="0">
                <a:solidFill>
                  <a:srgbClr val="C00000"/>
                </a:solidFill>
              </a:rPr>
              <a:t>Приют спокойствия, трудов и </a:t>
            </a:r>
            <a:r>
              <a:rPr lang="ru-RU" sz="3100" b="1" dirty="0" smtClean="0">
                <a:solidFill>
                  <a:srgbClr val="C00000"/>
                </a:solidFill>
              </a:rPr>
              <a:t>вдохновенья!</a:t>
            </a:r>
            <a:r>
              <a:rPr lang="ru-RU" sz="2200" b="1" dirty="0"/>
              <a:t/>
            </a:r>
            <a:br>
              <a:rPr lang="ru-RU" sz="2200" b="1" dirty="0"/>
            </a:br>
            <a:endParaRPr lang="ru-RU" b="1" dirty="0"/>
          </a:p>
        </p:txBody>
      </p:sp>
      <p:pic>
        <p:nvPicPr>
          <p:cNvPr id="7170" name="Picture 2" descr="C:\Users\Администратор\Desktop\благоустройство\IMG_20180823_10322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3568" y="3356992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дминистратор\Desktop\благоустройство\P_20180122_13422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852936"/>
            <a:ext cx="4038600" cy="22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дминистратор\Desktop\фонд\0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088232" cy="286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26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Школа облик изменила – в школе окна вставили!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Радость эту всем районом славили…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Администратор\Desktop\благоустройство\IMG_20180727_12383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9520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C:\Users\Администратор\Desktop\2018-10-04\119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6395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56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164219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А в </a:t>
            </a:r>
            <a:r>
              <a:rPr lang="ru-RU" sz="2800" b="1" dirty="0" smtClean="0">
                <a:solidFill>
                  <a:srgbClr val="C00000"/>
                </a:solidFill>
              </a:rPr>
              <a:t>поселении  </a:t>
            </a:r>
            <a:r>
              <a:rPr lang="ru-RU" sz="2800" b="1" dirty="0">
                <a:solidFill>
                  <a:srgbClr val="C00000"/>
                </a:solidFill>
              </a:rPr>
              <a:t>и веселье и </a:t>
            </a:r>
            <a:r>
              <a:rPr lang="ru-RU" sz="2800" b="1" dirty="0" smtClean="0">
                <a:solidFill>
                  <a:srgbClr val="C00000"/>
                </a:solidFill>
              </a:rPr>
              <a:t>краса</a:t>
            </a: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Администратор\Desktop\благоустройство\IMG_20180909_12463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9520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Администратор\Desktop\2018-10-04\250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8064" y="3789040"/>
            <a:ext cx="3018723" cy="272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Администратор\Desktop\благоустройство\IMG-23166c738efb14245f316ee41260361e-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16632"/>
            <a:ext cx="4378219" cy="262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42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8274"/>
            <a:ext cx="396044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dirty="0" smtClean="0">
                <a:solidFill>
                  <a:srgbClr val="C00000"/>
                </a:solidFill>
              </a:rPr>
              <a:t>Детский </a:t>
            </a:r>
            <a:r>
              <a:rPr lang="ru-RU" sz="2700" b="1" dirty="0">
                <a:solidFill>
                  <a:srgbClr val="C00000"/>
                </a:solidFill>
              </a:rPr>
              <a:t>сад и школа средняя</a:t>
            </a:r>
            <a:br>
              <a:rPr lang="ru-RU" sz="2700" b="1" dirty="0">
                <a:solidFill>
                  <a:srgbClr val="C00000"/>
                </a:solidFill>
              </a:rPr>
            </a:br>
            <a:r>
              <a:rPr lang="ru-RU" sz="2700" b="1" dirty="0">
                <a:solidFill>
                  <a:srgbClr val="C00000"/>
                </a:solidFill>
              </a:rPr>
              <a:t> В районе не последние,</a:t>
            </a:r>
            <a:br>
              <a:rPr lang="ru-RU" sz="2700" b="1" dirty="0">
                <a:solidFill>
                  <a:srgbClr val="C00000"/>
                </a:solidFill>
              </a:rPr>
            </a:br>
            <a:r>
              <a:rPr lang="ru-RU" sz="2700" b="1" dirty="0">
                <a:solidFill>
                  <a:srgbClr val="C00000"/>
                </a:solidFill>
              </a:rPr>
              <a:t> Да и сельский </a:t>
            </a:r>
            <a:r>
              <a:rPr lang="ru-RU" sz="2700" b="1" dirty="0" smtClean="0">
                <a:solidFill>
                  <a:srgbClr val="C00000"/>
                </a:solidFill>
              </a:rPr>
              <a:t>МБУК  ЦИКД и СД</a:t>
            </a:r>
            <a:r>
              <a:rPr lang="ru-RU" sz="2700" b="1" dirty="0">
                <a:solidFill>
                  <a:srgbClr val="C00000"/>
                </a:solidFill>
              </a:rPr>
              <a:t/>
            </a:r>
            <a:br>
              <a:rPr lang="ru-RU" sz="2700" b="1" dirty="0">
                <a:solidFill>
                  <a:srgbClr val="C00000"/>
                </a:solidFill>
              </a:rPr>
            </a:br>
            <a:r>
              <a:rPr lang="ru-RU" sz="2700" b="1" dirty="0">
                <a:solidFill>
                  <a:srgbClr val="C00000"/>
                </a:solidFill>
              </a:rPr>
              <a:t> Тоже славится </a:t>
            </a:r>
            <a:r>
              <a:rPr lang="ru-RU" b="1" dirty="0" smtClean="0">
                <a:solidFill>
                  <a:srgbClr val="C00000"/>
                </a:solidFill>
              </a:rPr>
              <a:t>ВЕЗДЕ.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Администратор\Desktop\благоустройство\IMG_20181004_09055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истратор\Desktop\благоустройство\IMG_20181004_09084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Администратор\Desktop\благоустройство\IMG-28581f1db279ccc2f2c684be9964cbdb-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85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741</TotalTime>
  <Words>390</Words>
  <Application>Microsoft Office PowerPoint</Application>
  <PresentationFormat>Экран (4:3)</PresentationFormat>
  <Paragraphs>72</Paragraphs>
  <Slides>55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9" baseType="lpstr">
      <vt:lpstr>Candara</vt:lpstr>
      <vt:lpstr>Symbol</vt:lpstr>
      <vt:lpstr>Verdana</vt:lpstr>
      <vt:lpstr>Волна</vt:lpstr>
      <vt:lpstr>МО «Холмогойское сельское поселение» приглашает…</vt:lpstr>
      <vt:lpstr>Добро пожаловать!</vt:lpstr>
      <vt:lpstr>ФЛАГ ХОЛМОГОЙСКОГО МУНИЦИПАЛЬНОГО ОБРАЗОВАНИЯ </vt:lpstr>
      <vt:lpstr>ГЕРБ ХОЛМОГОЙСКОГО МУНИЦИПАЛЬНОГО ОБРАЗОВАНИЯ</vt:lpstr>
      <vt:lpstr>    </vt:lpstr>
      <vt:lpstr>Администрация- Приют спокойствия, трудов и вдохновенья! </vt:lpstr>
      <vt:lpstr>Школа облик изменила – в школе окна вставили! Радость эту всем районом славили…</vt:lpstr>
      <vt:lpstr>А в поселении  и веселье и краса </vt:lpstr>
      <vt:lpstr>    Детский сад и школа средняя  В районе не последние,  Да и сельский МБУК  ЦИКД и СД  Тоже славится ВЕЗДЕ.</vt:lpstr>
      <vt:lpstr>Средства Народных инициатив в благоустройство Сеннопадского Дома Досуга вложили, трудовое участие применили  и вот что получили!!!</vt:lpstr>
      <vt:lpstr>ОАО «Восход»  внешний вид зданий  меняет и взор жителей к своей инфраструктуре привлекает пиломатериалом и техникой  поселению помогает</vt:lpstr>
      <vt:lpstr>Магазины всегда рады покупателей принять</vt:lpstr>
      <vt:lpstr>Наши  жители магазины посещают -</vt:lpstr>
      <vt:lpstr>Потребительскую корзину наполняют</vt:lpstr>
      <vt:lpstr>А хозяева их рекламой завлекают</vt:lpstr>
      <vt:lpstr>Продавцы территорию перед магазинами украшают</vt:lpstr>
      <vt:lpstr>Домик в деревне. А что еще надо? Солнышко чтобы светило в окне Ветки сирени цветущей в ограде, Маслом пейзаж на сосновой стене. </vt:lpstr>
      <vt:lpstr>В программы вступаем – село своими домами преображаем</vt:lpstr>
      <vt:lpstr> Творческие способности местных и заларинских умельцев для благоустройства своих придомовых территорий привлекаем</vt:lpstr>
      <vt:lpstr>Презентация PowerPoint</vt:lpstr>
      <vt:lpstr>Усадьбы братьев Фарфудиновых</vt:lpstr>
      <vt:lpstr>Старые дома разбираем</vt:lpstr>
      <vt:lpstr>Вторую жизнь старому дому возвращаем</vt:lpstr>
      <vt:lpstr>Жителей в чистоте жить приучаем- мусор все вместе убираем</vt:lpstr>
      <vt:lpstr>Топайте ножки по дорожке!</vt:lpstr>
      <vt:lpstr>Презентация PowerPoint</vt:lpstr>
      <vt:lpstr>Презентация PowerPoint</vt:lpstr>
      <vt:lpstr>Нам такое не встречалось и во сне, Чтобы солнце загоралось на сосне</vt:lpstr>
      <vt:lpstr>Жизнь на месте не стоит – ремонтировать трассу велит</vt:lpstr>
      <vt:lpstr>Лишнюю растительность все вместе косим</vt:lpstr>
      <vt:lpstr>Свои инициативы  в благоустройство  Парка вносим</vt:lpstr>
      <vt:lpstr>Субсидию на реализацию Проекта «Обустройство зоны отдыха» в 2019 году получим</vt:lpstr>
      <vt:lpstr>С команды мужчин  администрации скамейки спросим</vt:lpstr>
      <vt:lpstr>Неимоверные силы приложили –МФП детям для занятия спортом предложили</vt:lpstr>
      <vt:lpstr>Ограждения меняли- молодёжь к этому привлекали</vt:lpstr>
      <vt:lpstr> Тос «Заря» на реализацию Проекта «Место Памяти» всех неравнодушных жителей организовал</vt:lpstr>
      <vt:lpstr>  ТОС «Мечта» – решил сохранить историческое наследие, чтобы со временем в Местные Инициативы  вступить и здание в гостевой домик  превратить</vt:lpstr>
      <vt:lpstr>Об отдыхе и праздниках , где их проводить, сами жители решают и сообща огромную беседку на берегу речки Заларинки  сооружают</vt:lpstr>
      <vt:lpstr>Чтобы школьникам было где автобус ждать – нужно остановку возрождать</vt:lpstr>
      <vt:lpstr>Внешний облик улиц, организаций, учреждений в цветущую поляну превращаем</vt:lpstr>
      <vt:lpstr>Агробизнес образование  на практике применяем</vt:lpstr>
      <vt:lpstr>Снежными фигурами зимой придомовые территории украшаем </vt:lpstr>
      <vt:lpstr>Дни рождения детским площадкам организуем</vt:lpstr>
      <vt:lpstr>Бережное отношение к игровым элементам формируем</vt:lpstr>
      <vt:lpstr>За памятником военно-патриотическим клуб «Барс» шефство осуществляет</vt:lpstr>
      <vt:lpstr>У фонтана жители друг другу место встречи назначают</vt:lpstr>
      <vt:lpstr>Вдоль улицы , от избы и до избы, зашагали торопливые столбы;</vt:lpstr>
      <vt:lpstr>Места захоронения- это зеркало нашего отношения к памяти наших родных</vt:lpstr>
      <vt:lpstr>Состояние автодорог</vt:lpstr>
      <vt:lpstr>Дорожный фонд освоили-асфальт положили и дороги подремонтировали</vt:lpstr>
      <vt:lpstr>Лучшие усадьбы в Проекте «Родительский дом – начало начал» участие принимали</vt:lpstr>
      <vt:lpstr>НА областном уровне призовые места занимали</vt:lpstr>
      <vt:lpstr>Как не бились, не старались – но свалки с грудой мусора остались</vt:lpstr>
      <vt:lpstr>Презентация PowerPoint</vt:lpstr>
      <vt:lpstr>  Спасибо  за  внимание !         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Фасады зданий, прилегающая территория.  Оценке подлежат жилые дома, объекты социальной сферы</dc:title>
  <dc:creator>Администратор</dc:creator>
  <cp:lastModifiedBy>Content</cp:lastModifiedBy>
  <cp:revision>44</cp:revision>
  <dcterms:created xsi:type="dcterms:W3CDTF">2018-10-03T05:51:16Z</dcterms:created>
  <dcterms:modified xsi:type="dcterms:W3CDTF">2018-10-22T11:00:34Z</dcterms:modified>
</cp:coreProperties>
</file>